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95" r:id="rId5"/>
    <p:sldMasterId id="2147483703" r:id="rId6"/>
    <p:sldMasterId id="2147483708" r:id="rId7"/>
    <p:sldMasterId id="2147483715" r:id="rId8"/>
    <p:sldMasterId id="2147483725" r:id="rId9"/>
    <p:sldMasterId id="2147483737" r:id="rId10"/>
    <p:sldMasterId id="2147483746" r:id="rId11"/>
    <p:sldMasterId id="2147483754" r:id="rId12"/>
    <p:sldMasterId id="2147483757" r:id="rId13"/>
    <p:sldMasterId id="2147483766" r:id="rId14"/>
    <p:sldMasterId id="2147483771" r:id="rId15"/>
  </p:sldMasterIdLst>
  <p:notesMasterIdLst>
    <p:notesMasterId r:id="rId26"/>
  </p:notesMasterIdLst>
  <p:sldIdLst>
    <p:sldId id="275" r:id="rId16"/>
    <p:sldId id="6293" r:id="rId17"/>
    <p:sldId id="2147472124" r:id="rId18"/>
    <p:sldId id="2147472125" r:id="rId19"/>
    <p:sldId id="2147472126" r:id="rId20"/>
    <p:sldId id="2147472127" r:id="rId21"/>
    <p:sldId id="2147472110" r:id="rId22"/>
    <p:sldId id="6299" r:id="rId23"/>
    <p:sldId id="2147472111" r:id="rId24"/>
    <p:sldId id="21474720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218E29-0F40-6859-5002-CB275A9EC267}" name="Lufuno Malala" initials="LM" userId="S::lufuno.malala@health.gov.za::4672d012-e803-4dd7-8731-15571aaf87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obhan Wilson" initials="SW" lastIdx="1" clrIdx="0">
    <p:extLst>
      <p:ext uri="{19B8F6BF-5375-455C-9EA6-DF929625EA0E}">
        <p15:presenceInfo xmlns:p15="http://schemas.microsoft.com/office/powerpoint/2012/main" userId="S::wilsons@anovahealth.co.za::7eec7701-88fd-4d7e-bbb2-67446bb183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5C2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5B6EE-890C-43EA-AC7A-7DE23B966A78}" v="121" dt="2024-08-21T12:25:01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86775" autoAdjust="0"/>
  </p:normalViewPr>
  <p:slideViewPr>
    <p:cSldViewPr snapToGrid="0">
      <p:cViewPr varScale="1">
        <p:scale>
          <a:sx n="63" d="100"/>
          <a:sy n="63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Tester Certification Progress since inception to COP23 (Q2)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'NTC Progress'!$B$21</c:f>
              <c:strCache>
                <c:ptCount val="1"/>
                <c:pt idx="0">
                  <c:v>Submissions</c:v>
                </c:pt>
              </c:strCache>
            </c:strRef>
          </c:tx>
          <c:spPr>
            <a:solidFill>
              <a:srgbClr val="005D00"/>
            </a:solidFill>
            <a:ln>
              <a:noFill/>
            </a:ln>
            <a:effectLst/>
          </c:spPr>
          <c:invertIfNegative val="0"/>
          <c:cat>
            <c:strRef>
              <c:f>'NTC Progress'!$A$22:$A$27</c:f>
              <c:strCache>
                <c:ptCount val="6"/>
                <c:pt idx="0">
                  <c:v>COP19</c:v>
                </c:pt>
                <c:pt idx="1">
                  <c:v>COP20</c:v>
                </c:pt>
                <c:pt idx="2">
                  <c:v>COP21</c:v>
                </c:pt>
                <c:pt idx="3">
                  <c:v>COP22 </c:v>
                </c:pt>
                <c:pt idx="4">
                  <c:v>COP23</c:v>
                </c:pt>
                <c:pt idx="5">
                  <c:v>Total</c:v>
                </c:pt>
              </c:strCache>
            </c:strRef>
          </c:cat>
          <c:val>
            <c:numRef>
              <c:f>'NTC Progress'!$B$22:$B$27</c:f>
              <c:numCache>
                <c:formatCode>General</c:formatCode>
                <c:ptCount val="6"/>
                <c:pt idx="0">
                  <c:v>34</c:v>
                </c:pt>
                <c:pt idx="1">
                  <c:v>1488</c:v>
                </c:pt>
                <c:pt idx="2">
                  <c:v>3497</c:v>
                </c:pt>
                <c:pt idx="3">
                  <c:v>2511</c:v>
                </c:pt>
                <c:pt idx="4">
                  <c:v>535</c:v>
                </c:pt>
                <c:pt idx="5">
                  <c:v>8065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9-45F6-A731-8611C392ED7D}"/>
            </c:ext>
          </c:extLst>
        </c:ser>
        <c:ser>
          <c:idx val="1"/>
          <c:order val="1"/>
          <c:tx>
            <c:strRef>
              <c:f>'NTC Progress'!$C$21</c:f>
              <c:strCache>
                <c:ptCount val="1"/>
                <c:pt idx="0">
                  <c:v>Testers Certified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'NTC Progress'!$A$22:$A$27</c:f>
              <c:strCache>
                <c:ptCount val="6"/>
                <c:pt idx="0">
                  <c:v>COP19</c:v>
                </c:pt>
                <c:pt idx="1">
                  <c:v>COP20</c:v>
                </c:pt>
                <c:pt idx="2">
                  <c:v>COP21</c:v>
                </c:pt>
                <c:pt idx="3">
                  <c:v>COP22 </c:v>
                </c:pt>
                <c:pt idx="4">
                  <c:v>COP23</c:v>
                </c:pt>
                <c:pt idx="5">
                  <c:v>Total</c:v>
                </c:pt>
              </c:strCache>
            </c:strRef>
          </c:cat>
          <c:val>
            <c:numRef>
              <c:f>'NTC Progress'!$C$22:$C$27</c:f>
              <c:numCache>
                <c:formatCode>General</c:formatCode>
                <c:ptCount val="6"/>
                <c:pt idx="0">
                  <c:v>10</c:v>
                </c:pt>
                <c:pt idx="1">
                  <c:v>1120</c:v>
                </c:pt>
                <c:pt idx="2">
                  <c:v>2774</c:v>
                </c:pt>
                <c:pt idx="3">
                  <c:v>2281</c:v>
                </c:pt>
                <c:pt idx="4">
                  <c:v>502</c:v>
                </c:pt>
                <c:pt idx="5">
                  <c:v>6687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9-45F6-A731-8611C392ED7D}"/>
            </c:ext>
          </c:extLst>
        </c:ser>
        <c:ser>
          <c:idx val="2"/>
          <c:order val="2"/>
          <c:tx>
            <c:strRef>
              <c:f>'NTC Progress'!$D$21</c:f>
              <c:strCache>
                <c:ptCount val="1"/>
                <c:pt idx="0">
                  <c:v>Unsuccessful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'NTC Progress'!$A$22:$A$27</c:f>
              <c:strCache>
                <c:ptCount val="6"/>
                <c:pt idx="0">
                  <c:v>COP19</c:v>
                </c:pt>
                <c:pt idx="1">
                  <c:v>COP20</c:v>
                </c:pt>
                <c:pt idx="2">
                  <c:v>COP21</c:v>
                </c:pt>
                <c:pt idx="3">
                  <c:v>COP22 </c:v>
                </c:pt>
                <c:pt idx="4">
                  <c:v>COP23</c:v>
                </c:pt>
                <c:pt idx="5">
                  <c:v>Total</c:v>
                </c:pt>
              </c:strCache>
            </c:strRef>
          </c:cat>
          <c:val>
            <c:numRef>
              <c:f>'NTC Progress'!$D$22:$D$27</c:f>
              <c:numCache>
                <c:formatCode>General</c:formatCode>
                <c:ptCount val="6"/>
                <c:pt idx="0">
                  <c:v>24</c:v>
                </c:pt>
                <c:pt idx="1">
                  <c:v>368</c:v>
                </c:pt>
                <c:pt idx="2">
                  <c:v>702</c:v>
                </c:pt>
                <c:pt idx="3">
                  <c:v>230</c:v>
                </c:pt>
                <c:pt idx="4">
                  <c:v>33</c:v>
                </c:pt>
                <c:pt idx="5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89-45F6-A731-8611C392E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568832"/>
        <c:axId val="1163569248"/>
      </c:barChart>
      <c:lineChart>
        <c:grouping val="standard"/>
        <c:varyColors val="0"/>
        <c:ser>
          <c:idx val="3"/>
          <c:order val="3"/>
          <c:tx>
            <c:strRef>
              <c:f>'NTC Progress'!$E$21</c:f>
              <c:strCache>
                <c:ptCount val="1"/>
                <c:pt idx="0">
                  <c:v>Progress 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789-45F6-A731-8611C392ED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789-45F6-A731-8611C392ED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789-45F6-A731-8611C392ED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789-45F6-A731-8611C392ED7D}"/>
                </c:ext>
              </c:extLst>
            </c:dLbl>
            <c:dLbl>
              <c:idx val="4"/>
              <c:layout>
                <c:manualLayout>
                  <c:x val="8.5855478864003566E-3"/>
                  <c:y val="-3.32158312405616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789-45F6-A731-8611C392ED7D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98%</a:t>
                    </a:r>
                  </a:p>
                </c:rich>
              </c:tx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789-45F6-A731-8611C392E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'NTC Progress'!$A$22:$A$27</c:f>
              <c:strCache>
                <c:ptCount val="6"/>
                <c:pt idx="0">
                  <c:v>COP19</c:v>
                </c:pt>
                <c:pt idx="1">
                  <c:v>COP20</c:v>
                </c:pt>
                <c:pt idx="2">
                  <c:v>COP21</c:v>
                </c:pt>
                <c:pt idx="3">
                  <c:v>COP22 </c:v>
                </c:pt>
                <c:pt idx="4">
                  <c:v>COP23</c:v>
                </c:pt>
                <c:pt idx="5">
                  <c:v>Total</c:v>
                </c:pt>
              </c:strCache>
            </c:strRef>
          </c:cat>
          <c:val>
            <c:numRef>
              <c:f>'NTC Progress'!$E$22:$E$27</c:f>
              <c:numCache>
                <c:formatCode>0.00</c:formatCode>
                <c:ptCount val="6"/>
                <c:pt idx="0">
                  <c:v>0.146177459435755</c:v>
                </c:pt>
                <c:pt idx="1">
                  <c:v>16.37187545680456</c:v>
                </c:pt>
                <c:pt idx="2">
                  <c:v>40.54962724747844</c:v>
                </c:pt>
                <c:pt idx="3">
                  <c:v>33.343078497295721</c:v>
                </c:pt>
                <c:pt idx="4">
                  <c:v>7.3381084636749012</c:v>
                </c:pt>
                <c:pt idx="5">
                  <c:v>97.748867124689383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789-45F6-A731-8611C392E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569664"/>
        <c:axId val="1163570080"/>
      </c:lineChart>
      <c:catAx>
        <c:axId val="11635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69248"/>
        <c:crosses val="autoZero"/>
        <c:auto val="1"/>
        <c:lblAlgn val="ctr"/>
        <c:lblOffset val="100"/>
        <c:noMultiLvlLbl val="0"/>
      </c:catAx>
      <c:valAx>
        <c:axId val="116356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68832"/>
        <c:crosses val="autoZero"/>
        <c:crossBetween val="between"/>
      </c:valAx>
      <c:valAx>
        <c:axId val="1163570080"/>
        <c:scaling>
          <c:orientation val="minMax"/>
          <c:max val="100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69664"/>
        <c:crosses val="max"/>
        <c:crossBetween val="between"/>
      </c:valAx>
      <c:catAx>
        <c:axId val="116356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3570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7B8FF-971F-4877-9F52-73AF13D50E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02A9A69-8C32-4DBA-A88C-26BC271B4DA5}">
      <dgm:prSet phldrT="[Text]"/>
      <dgm:spPr>
        <a:solidFill>
          <a:srgbClr val="005D00"/>
        </a:solidFill>
      </dgm:spPr>
      <dgm:t>
        <a:bodyPr/>
        <a:lstStyle/>
        <a:p>
          <a:r>
            <a:rPr lang="en-ZA" dirty="0"/>
            <a:t>RTCQI Training - LMS</a:t>
          </a:r>
        </a:p>
      </dgm:t>
    </dgm:pt>
    <dgm:pt modelId="{7833CD5C-B246-4E11-9AAE-DE279C4534F0}" type="parTrans" cxnId="{06B01E87-F7FB-4E0A-B3E7-571B40693783}">
      <dgm:prSet/>
      <dgm:spPr/>
      <dgm:t>
        <a:bodyPr/>
        <a:lstStyle/>
        <a:p>
          <a:endParaRPr lang="en-ZA"/>
        </a:p>
      </dgm:t>
    </dgm:pt>
    <dgm:pt modelId="{24CE0806-A12D-40D5-A03F-9F5B3129DF22}" type="sibTrans" cxnId="{06B01E87-F7FB-4E0A-B3E7-571B40693783}">
      <dgm:prSet/>
      <dgm:spPr>
        <a:ln>
          <a:solidFill>
            <a:srgbClr val="FFC000"/>
          </a:solidFill>
        </a:ln>
      </dgm:spPr>
      <dgm:t>
        <a:bodyPr/>
        <a:lstStyle/>
        <a:p>
          <a:endParaRPr lang="en-ZA"/>
        </a:p>
      </dgm:t>
    </dgm:pt>
    <dgm:pt modelId="{5E44581E-448E-46C3-979D-C9EFABBD6B34}">
      <dgm:prSet phldrT="[Text]"/>
      <dgm:spPr>
        <a:solidFill>
          <a:srgbClr val="92D050"/>
        </a:solidFill>
      </dgm:spPr>
      <dgm:t>
        <a:bodyPr/>
        <a:lstStyle/>
        <a:p>
          <a:r>
            <a:rPr lang="en-ZA" dirty="0"/>
            <a:t>National Tester Certification</a:t>
          </a:r>
        </a:p>
      </dgm:t>
    </dgm:pt>
    <dgm:pt modelId="{597EBDBA-898E-4484-AD3B-9CC36FAD68A7}" type="parTrans" cxnId="{233D857E-240B-4615-8322-2D2B1EA2B9F5}">
      <dgm:prSet/>
      <dgm:spPr/>
      <dgm:t>
        <a:bodyPr/>
        <a:lstStyle/>
        <a:p>
          <a:endParaRPr lang="en-ZA"/>
        </a:p>
      </dgm:t>
    </dgm:pt>
    <dgm:pt modelId="{58DAC3C5-46FF-410F-BB6B-4C4AFCF28757}" type="sibTrans" cxnId="{233D857E-240B-4615-8322-2D2B1EA2B9F5}">
      <dgm:prSet/>
      <dgm:spPr/>
      <dgm:t>
        <a:bodyPr/>
        <a:lstStyle/>
        <a:p>
          <a:endParaRPr lang="en-ZA"/>
        </a:p>
      </dgm:t>
    </dgm:pt>
    <dgm:pt modelId="{69855B21-39BA-4084-9FA3-EC549AE2D2E5}">
      <dgm:prSet phldrT="[Text]"/>
      <dgm:spPr>
        <a:solidFill>
          <a:srgbClr val="005D00"/>
        </a:solidFill>
      </dgm:spPr>
      <dgm:t>
        <a:bodyPr/>
        <a:lstStyle/>
        <a:p>
          <a:r>
            <a:rPr lang="en-ZA" dirty="0"/>
            <a:t>Proficiency Testing</a:t>
          </a:r>
        </a:p>
      </dgm:t>
    </dgm:pt>
    <dgm:pt modelId="{E851ECEB-BEF0-44F0-BB73-2DBEEFDF3D5C}" type="parTrans" cxnId="{2F7B6F8C-B7CA-4ED4-BFD9-BD18BB6ACF64}">
      <dgm:prSet/>
      <dgm:spPr/>
      <dgm:t>
        <a:bodyPr/>
        <a:lstStyle/>
        <a:p>
          <a:endParaRPr lang="en-ZA"/>
        </a:p>
      </dgm:t>
    </dgm:pt>
    <dgm:pt modelId="{4FBCC283-A3C7-4DD1-B89F-B1207C3F14FF}" type="sibTrans" cxnId="{2F7B6F8C-B7CA-4ED4-BFD9-BD18BB6ACF64}">
      <dgm:prSet/>
      <dgm:spPr/>
      <dgm:t>
        <a:bodyPr/>
        <a:lstStyle/>
        <a:p>
          <a:endParaRPr lang="en-ZA"/>
        </a:p>
      </dgm:t>
    </dgm:pt>
    <dgm:pt modelId="{2DEFADCD-E9A4-4F81-AFC7-143ED0CD986F}">
      <dgm:prSet/>
      <dgm:spPr>
        <a:solidFill>
          <a:srgbClr val="92D050"/>
        </a:solidFill>
      </dgm:spPr>
      <dgm:t>
        <a:bodyPr/>
        <a:lstStyle/>
        <a:p>
          <a:r>
            <a:rPr lang="en-ZA" dirty="0"/>
            <a:t>SPI-RT Assessment Progress</a:t>
          </a:r>
        </a:p>
      </dgm:t>
    </dgm:pt>
    <dgm:pt modelId="{A7740F93-1792-4C36-8329-ED3FA8FC683B}" type="parTrans" cxnId="{45B25D88-E00C-4F7E-A825-3133186FA5FB}">
      <dgm:prSet/>
      <dgm:spPr/>
      <dgm:t>
        <a:bodyPr/>
        <a:lstStyle/>
        <a:p>
          <a:endParaRPr lang="en-ZA"/>
        </a:p>
      </dgm:t>
    </dgm:pt>
    <dgm:pt modelId="{E277AC70-8C05-43F2-BCA5-A4D0891FFA0B}" type="sibTrans" cxnId="{45B25D88-E00C-4F7E-A825-3133186FA5FB}">
      <dgm:prSet/>
      <dgm:spPr/>
      <dgm:t>
        <a:bodyPr/>
        <a:lstStyle/>
        <a:p>
          <a:endParaRPr lang="en-ZA"/>
        </a:p>
      </dgm:t>
    </dgm:pt>
    <dgm:pt modelId="{E3972F73-BE46-401D-840B-CA288B563C82}">
      <dgm:prSet/>
      <dgm:spPr>
        <a:solidFill>
          <a:srgbClr val="92D050"/>
        </a:solidFill>
      </dgm:spPr>
      <dgm:t>
        <a:bodyPr/>
        <a:lstStyle/>
        <a:p>
          <a:r>
            <a:rPr lang="en-ZA" dirty="0"/>
            <a:t>RTCQI programme overview</a:t>
          </a:r>
        </a:p>
      </dgm:t>
    </dgm:pt>
    <dgm:pt modelId="{BA33D90A-252C-4CDF-97D6-8E64D2A93F1E}" type="parTrans" cxnId="{A3A56E2E-E158-4528-82D8-0FF1587E7F6A}">
      <dgm:prSet/>
      <dgm:spPr/>
      <dgm:t>
        <a:bodyPr/>
        <a:lstStyle/>
        <a:p>
          <a:endParaRPr lang="en-ZA"/>
        </a:p>
      </dgm:t>
    </dgm:pt>
    <dgm:pt modelId="{C45B9F03-5573-491B-8BE8-5EA937AE7418}" type="sibTrans" cxnId="{A3A56E2E-E158-4528-82D8-0FF1587E7F6A}">
      <dgm:prSet/>
      <dgm:spPr>
        <a:ln>
          <a:solidFill>
            <a:srgbClr val="FFC000"/>
          </a:solidFill>
        </a:ln>
      </dgm:spPr>
      <dgm:t>
        <a:bodyPr/>
        <a:lstStyle/>
        <a:p>
          <a:endParaRPr lang="en-ZA"/>
        </a:p>
      </dgm:t>
    </dgm:pt>
    <dgm:pt modelId="{A73707FF-B9CC-4C54-9329-2FEA3A4B418E}">
      <dgm:prSet/>
      <dgm:spPr>
        <a:solidFill>
          <a:srgbClr val="005D00"/>
        </a:solidFill>
      </dgm:spPr>
      <dgm:t>
        <a:bodyPr/>
        <a:lstStyle/>
        <a:p>
          <a:r>
            <a:rPr lang="en-ZA" dirty="0"/>
            <a:t>Timeline – RTCQI Programme</a:t>
          </a:r>
        </a:p>
      </dgm:t>
    </dgm:pt>
    <dgm:pt modelId="{898B3735-B918-428F-AD61-FF95402B1F7D}" type="parTrans" cxnId="{C16AAD76-DAC5-4BAF-9FFB-FB58DFA9BD1B}">
      <dgm:prSet/>
      <dgm:spPr/>
      <dgm:t>
        <a:bodyPr/>
        <a:lstStyle/>
        <a:p>
          <a:endParaRPr lang="en-ZA"/>
        </a:p>
      </dgm:t>
    </dgm:pt>
    <dgm:pt modelId="{3FBFE062-9091-47D1-8150-386B0B9C40E4}" type="sibTrans" cxnId="{C16AAD76-DAC5-4BAF-9FFB-FB58DFA9BD1B}">
      <dgm:prSet/>
      <dgm:spPr>
        <a:ln>
          <a:solidFill>
            <a:srgbClr val="FFC000"/>
          </a:solidFill>
        </a:ln>
      </dgm:spPr>
      <dgm:t>
        <a:bodyPr/>
        <a:lstStyle/>
        <a:p>
          <a:endParaRPr lang="en-ZA"/>
        </a:p>
      </dgm:t>
    </dgm:pt>
    <dgm:pt modelId="{1350C79B-C96E-43A4-852D-6056CD937A45}" type="pres">
      <dgm:prSet presAssocID="{1867B8FF-971F-4877-9F52-73AF13D50E3D}" presName="Name0" presStyleCnt="0">
        <dgm:presLayoutVars>
          <dgm:chMax val="7"/>
          <dgm:chPref val="7"/>
          <dgm:dir/>
        </dgm:presLayoutVars>
      </dgm:prSet>
      <dgm:spPr/>
    </dgm:pt>
    <dgm:pt modelId="{42B955F4-7531-4898-A0C4-41C7B7751C48}" type="pres">
      <dgm:prSet presAssocID="{1867B8FF-971F-4877-9F52-73AF13D50E3D}" presName="Name1" presStyleCnt="0"/>
      <dgm:spPr/>
    </dgm:pt>
    <dgm:pt modelId="{E048645C-190A-43EC-B5A7-DBE0F2B6C165}" type="pres">
      <dgm:prSet presAssocID="{1867B8FF-971F-4877-9F52-73AF13D50E3D}" presName="cycle" presStyleCnt="0"/>
      <dgm:spPr/>
    </dgm:pt>
    <dgm:pt modelId="{78E2B3E2-07B5-4803-9D05-D0F1F0BEDB48}" type="pres">
      <dgm:prSet presAssocID="{1867B8FF-971F-4877-9F52-73AF13D50E3D}" presName="srcNode" presStyleLbl="node1" presStyleIdx="0" presStyleCnt="6"/>
      <dgm:spPr/>
    </dgm:pt>
    <dgm:pt modelId="{A5AEF191-A06E-4EA6-817C-8FEB0B52FEE7}" type="pres">
      <dgm:prSet presAssocID="{1867B8FF-971F-4877-9F52-73AF13D50E3D}" presName="conn" presStyleLbl="parChTrans1D2" presStyleIdx="0" presStyleCnt="1"/>
      <dgm:spPr/>
    </dgm:pt>
    <dgm:pt modelId="{CB26611B-BE87-45EB-A703-6CD93F67B41A}" type="pres">
      <dgm:prSet presAssocID="{1867B8FF-971F-4877-9F52-73AF13D50E3D}" presName="extraNode" presStyleLbl="node1" presStyleIdx="0" presStyleCnt="6"/>
      <dgm:spPr/>
    </dgm:pt>
    <dgm:pt modelId="{50CFA1C1-9312-45F9-A7EB-FE28615C9DFF}" type="pres">
      <dgm:prSet presAssocID="{1867B8FF-971F-4877-9F52-73AF13D50E3D}" presName="dstNode" presStyleLbl="node1" presStyleIdx="0" presStyleCnt="6"/>
      <dgm:spPr/>
    </dgm:pt>
    <dgm:pt modelId="{986F3AE6-B4F2-4451-9B5D-0DC439B36FFA}" type="pres">
      <dgm:prSet presAssocID="{A73707FF-B9CC-4C54-9329-2FEA3A4B418E}" presName="text_1" presStyleLbl="node1" presStyleIdx="0" presStyleCnt="6">
        <dgm:presLayoutVars>
          <dgm:bulletEnabled val="1"/>
        </dgm:presLayoutVars>
      </dgm:prSet>
      <dgm:spPr/>
    </dgm:pt>
    <dgm:pt modelId="{7CE68784-9332-46D7-A349-F890E5AE90BE}" type="pres">
      <dgm:prSet presAssocID="{A73707FF-B9CC-4C54-9329-2FEA3A4B418E}" presName="accent_1" presStyleCnt="0"/>
      <dgm:spPr/>
    </dgm:pt>
    <dgm:pt modelId="{A0FD73B7-F8F0-4FA1-AC2F-1463946CBEA0}" type="pres">
      <dgm:prSet presAssocID="{A73707FF-B9CC-4C54-9329-2FEA3A4B418E}" presName="accentRepeatNode" presStyleLbl="solidFgAcc1" presStyleIdx="0" presStyleCnt="6"/>
      <dgm:spPr>
        <a:ln>
          <a:solidFill>
            <a:srgbClr val="005D00"/>
          </a:solidFill>
        </a:ln>
      </dgm:spPr>
    </dgm:pt>
    <dgm:pt modelId="{0DE1741C-AC1D-4A1B-A59B-A85A084D5B3F}" type="pres">
      <dgm:prSet presAssocID="{E3972F73-BE46-401D-840B-CA288B563C82}" presName="text_2" presStyleLbl="node1" presStyleIdx="1" presStyleCnt="6">
        <dgm:presLayoutVars>
          <dgm:bulletEnabled val="1"/>
        </dgm:presLayoutVars>
      </dgm:prSet>
      <dgm:spPr/>
    </dgm:pt>
    <dgm:pt modelId="{2F1A8A25-1367-4E92-B76F-F12BC3370303}" type="pres">
      <dgm:prSet presAssocID="{E3972F73-BE46-401D-840B-CA288B563C82}" presName="accent_2" presStyleCnt="0"/>
      <dgm:spPr/>
    </dgm:pt>
    <dgm:pt modelId="{F1E35481-A2F0-4685-ACD7-50DCC8F157E3}" type="pres">
      <dgm:prSet presAssocID="{E3972F73-BE46-401D-840B-CA288B563C82}" presName="accentRepeatNode" presStyleLbl="solidFgAcc1" presStyleIdx="1" presStyleCnt="6"/>
      <dgm:spPr>
        <a:ln>
          <a:solidFill>
            <a:srgbClr val="92D050"/>
          </a:solidFill>
        </a:ln>
      </dgm:spPr>
    </dgm:pt>
    <dgm:pt modelId="{DDE878E5-91B5-4A2B-905A-00F7BB9AB8B5}" type="pres">
      <dgm:prSet presAssocID="{E02A9A69-8C32-4DBA-A88C-26BC271B4DA5}" presName="text_3" presStyleLbl="node1" presStyleIdx="2" presStyleCnt="6">
        <dgm:presLayoutVars>
          <dgm:bulletEnabled val="1"/>
        </dgm:presLayoutVars>
      </dgm:prSet>
      <dgm:spPr/>
    </dgm:pt>
    <dgm:pt modelId="{69717C7D-3209-45F5-BD0F-98A06B6323A3}" type="pres">
      <dgm:prSet presAssocID="{E02A9A69-8C32-4DBA-A88C-26BC271B4DA5}" presName="accent_3" presStyleCnt="0"/>
      <dgm:spPr/>
    </dgm:pt>
    <dgm:pt modelId="{25B0D330-047C-4CFC-A80E-525E1E8F9B9A}" type="pres">
      <dgm:prSet presAssocID="{E02A9A69-8C32-4DBA-A88C-26BC271B4DA5}" presName="accentRepeatNode" presStyleLbl="solidFgAcc1" presStyleIdx="2" presStyleCnt="6"/>
      <dgm:spPr>
        <a:ln>
          <a:solidFill>
            <a:srgbClr val="005D00"/>
          </a:solidFill>
        </a:ln>
      </dgm:spPr>
    </dgm:pt>
    <dgm:pt modelId="{2CB160CC-9FF5-4395-A61E-AFF3F849C527}" type="pres">
      <dgm:prSet presAssocID="{5E44581E-448E-46C3-979D-C9EFABBD6B34}" presName="text_4" presStyleLbl="node1" presStyleIdx="3" presStyleCnt="6">
        <dgm:presLayoutVars>
          <dgm:bulletEnabled val="1"/>
        </dgm:presLayoutVars>
      </dgm:prSet>
      <dgm:spPr/>
    </dgm:pt>
    <dgm:pt modelId="{E75FB4B8-DC32-4E00-BFF1-4A5427F4C5FF}" type="pres">
      <dgm:prSet presAssocID="{5E44581E-448E-46C3-979D-C9EFABBD6B34}" presName="accent_4" presStyleCnt="0"/>
      <dgm:spPr/>
    </dgm:pt>
    <dgm:pt modelId="{8FC68337-3FCC-4D82-A9BF-98EA22D6F3DF}" type="pres">
      <dgm:prSet presAssocID="{5E44581E-448E-46C3-979D-C9EFABBD6B34}" presName="accentRepeatNode" presStyleLbl="solidFgAcc1" presStyleIdx="3" presStyleCnt="6"/>
      <dgm:spPr>
        <a:ln>
          <a:solidFill>
            <a:srgbClr val="92D050"/>
          </a:solidFill>
        </a:ln>
      </dgm:spPr>
    </dgm:pt>
    <dgm:pt modelId="{8FFC16C0-610D-4622-A74C-9DC13AB4ADE6}" type="pres">
      <dgm:prSet presAssocID="{69855B21-39BA-4084-9FA3-EC549AE2D2E5}" presName="text_5" presStyleLbl="node1" presStyleIdx="4" presStyleCnt="6">
        <dgm:presLayoutVars>
          <dgm:bulletEnabled val="1"/>
        </dgm:presLayoutVars>
      </dgm:prSet>
      <dgm:spPr/>
    </dgm:pt>
    <dgm:pt modelId="{AA0CE852-2BDC-4A4D-B958-C33C259D47CE}" type="pres">
      <dgm:prSet presAssocID="{69855B21-39BA-4084-9FA3-EC549AE2D2E5}" presName="accent_5" presStyleCnt="0"/>
      <dgm:spPr/>
    </dgm:pt>
    <dgm:pt modelId="{31E7E3CF-AE0F-4C0B-887C-AD92342CF1B7}" type="pres">
      <dgm:prSet presAssocID="{69855B21-39BA-4084-9FA3-EC549AE2D2E5}" presName="accentRepeatNode" presStyleLbl="solidFgAcc1" presStyleIdx="4" presStyleCnt="6"/>
      <dgm:spPr>
        <a:ln>
          <a:solidFill>
            <a:srgbClr val="005D00"/>
          </a:solidFill>
        </a:ln>
      </dgm:spPr>
    </dgm:pt>
    <dgm:pt modelId="{05C7CC85-3452-4775-84CC-543802CB33BD}" type="pres">
      <dgm:prSet presAssocID="{2DEFADCD-E9A4-4F81-AFC7-143ED0CD986F}" presName="text_6" presStyleLbl="node1" presStyleIdx="5" presStyleCnt="6">
        <dgm:presLayoutVars>
          <dgm:bulletEnabled val="1"/>
        </dgm:presLayoutVars>
      </dgm:prSet>
      <dgm:spPr/>
    </dgm:pt>
    <dgm:pt modelId="{0A68C56B-3C15-45D0-B782-7325277566AA}" type="pres">
      <dgm:prSet presAssocID="{2DEFADCD-E9A4-4F81-AFC7-143ED0CD986F}" presName="accent_6" presStyleCnt="0"/>
      <dgm:spPr/>
    </dgm:pt>
    <dgm:pt modelId="{0191DE7D-8F73-430E-ACA8-076ACE10047C}" type="pres">
      <dgm:prSet presAssocID="{2DEFADCD-E9A4-4F81-AFC7-143ED0CD986F}" presName="accentRepeatNode" presStyleLbl="solidFgAcc1" presStyleIdx="5" presStyleCnt="6"/>
      <dgm:spPr>
        <a:ln>
          <a:solidFill>
            <a:srgbClr val="92D050"/>
          </a:solidFill>
        </a:ln>
      </dgm:spPr>
    </dgm:pt>
  </dgm:ptLst>
  <dgm:cxnLst>
    <dgm:cxn modelId="{A3A56E2E-E158-4528-82D8-0FF1587E7F6A}" srcId="{1867B8FF-971F-4877-9F52-73AF13D50E3D}" destId="{E3972F73-BE46-401D-840B-CA288B563C82}" srcOrd="1" destOrd="0" parTransId="{BA33D90A-252C-4CDF-97D6-8E64D2A93F1E}" sibTransId="{C45B9F03-5573-491B-8BE8-5EA937AE7418}"/>
    <dgm:cxn modelId="{54B7C66A-8F2D-4FC0-8BBD-AEFD6B1DB71A}" type="presOf" srcId="{2DEFADCD-E9A4-4F81-AFC7-143ED0CD986F}" destId="{05C7CC85-3452-4775-84CC-543802CB33BD}" srcOrd="0" destOrd="0" presId="urn:microsoft.com/office/officeart/2008/layout/VerticalCurvedList"/>
    <dgm:cxn modelId="{C16AAD76-DAC5-4BAF-9FFB-FB58DFA9BD1B}" srcId="{1867B8FF-971F-4877-9F52-73AF13D50E3D}" destId="{A73707FF-B9CC-4C54-9329-2FEA3A4B418E}" srcOrd="0" destOrd="0" parTransId="{898B3735-B918-428F-AD61-FF95402B1F7D}" sibTransId="{3FBFE062-9091-47D1-8150-386B0B9C40E4}"/>
    <dgm:cxn modelId="{233D857E-240B-4615-8322-2D2B1EA2B9F5}" srcId="{1867B8FF-971F-4877-9F52-73AF13D50E3D}" destId="{5E44581E-448E-46C3-979D-C9EFABBD6B34}" srcOrd="3" destOrd="0" parTransId="{597EBDBA-898E-4484-AD3B-9CC36FAD68A7}" sibTransId="{58DAC3C5-46FF-410F-BB6B-4C4AFCF28757}"/>
    <dgm:cxn modelId="{BFEDA47E-F9DB-4CD2-8094-B7F4A3C9EF76}" type="presOf" srcId="{E02A9A69-8C32-4DBA-A88C-26BC271B4DA5}" destId="{DDE878E5-91B5-4A2B-905A-00F7BB9AB8B5}" srcOrd="0" destOrd="0" presId="urn:microsoft.com/office/officeart/2008/layout/VerticalCurvedList"/>
    <dgm:cxn modelId="{06B01E87-F7FB-4E0A-B3E7-571B40693783}" srcId="{1867B8FF-971F-4877-9F52-73AF13D50E3D}" destId="{E02A9A69-8C32-4DBA-A88C-26BC271B4DA5}" srcOrd="2" destOrd="0" parTransId="{7833CD5C-B246-4E11-9AAE-DE279C4534F0}" sibTransId="{24CE0806-A12D-40D5-A03F-9F5B3129DF22}"/>
    <dgm:cxn modelId="{45B25D88-E00C-4F7E-A825-3133186FA5FB}" srcId="{1867B8FF-971F-4877-9F52-73AF13D50E3D}" destId="{2DEFADCD-E9A4-4F81-AFC7-143ED0CD986F}" srcOrd="5" destOrd="0" parTransId="{A7740F93-1792-4C36-8329-ED3FA8FC683B}" sibTransId="{E277AC70-8C05-43F2-BCA5-A4D0891FFA0B}"/>
    <dgm:cxn modelId="{A897C38B-B6B8-43D1-B8EC-45C6811A9AAA}" type="presOf" srcId="{A73707FF-B9CC-4C54-9329-2FEA3A4B418E}" destId="{986F3AE6-B4F2-4451-9B5D-0DC439B36FFA}" srcOrd="0" destOrd="0" presId="urn:microsoft.com/office/officeart/2008/layout/VerticalCurvedList"/>
    <dgm:cxn modelId="{2F7B6F8C-B7CA-4ED4-BFD9-BD18BB6ACF64}" srcId="{1867B8FF-971F-4877-9F52-73AF13D50E3D}" destId="{69855B21-39BA-4084-9FA3-EC549AE2D2E5}" srcOrd="4" destOrd="0" parTransId="{E851ECEB-BEF0-44F0-BB73-2DBEEFDF3D5C}" sibTransId="{4FBCC283-A3C7-4DD1-B89F-B1207C3F14FF}"/>
    <dgm:cxn modelId="{2386959C-BB1A-4DF2-9C6B-2DE3764026E1}" type="presOf" srcId="{3FBFE062-9091-47D1-8150-386B0B9C40E4}" destId="{A5AEF191-A06E-4EA6-817C-8FEB0B52FEE7}" srcOrd="0" destOrd="0" presId="urn:microsoft.com/office/officeart/2008/layout/VerticalCurvedList"/>
    <dgm:cxn modelId="{3BE010A4-27ED-421C-908F-98EEA311CD1C}" type="presOf" srcId="{1867B8FF-971F-4877-9F52-73AF13D50E3D}" destId="{1350C79B-C96E-43A4-852D-6056CD937A45}" srcOrd="0" destOrd="0" presId="urn:microsoft.com/office/officeart/2008/layout/VerticalCurvedList"/>
    <dgm:cxn modelId="{A28CD5E1-6182-4DC8-B509-16E14976DA27}" type="presOf" srcId="{69855B21-39BA-4084-9FA3-EC549AE2D2E5}" destId="{8FFC16C0-610D-4622-A74C-9DC13AB4ADE6}" srcOrd="0" destOrd="0" presId="urn:microsoft.com/office/officeart/2008/layout/VerticalCurvedList"/>
    <dgm:cxn modelId="{1A91DCE1-8428-4105-866B-ED5F49D71BAB}" type="presOf" srcId="{E3972F73-BE46-401D-840B-CA288B563C82}" destId="{0DE1741C-AC1D-4A1B-A59B-A85A084D5B3F}" srcOrd="0" destOrd="0" presId="urn:microsoft.com/office/officeart/2008/layout/VerticalCurvedList"/>
    <dgm:cxn modelId="{7EF15DF5-8371-4B05-9D87-582FA56CBD77}" type="presOf" srcId="{5E44581E-448E-46C3-979D-C9EFABBD6B34}" destId="{2CB160CC-9FF5-4395-A61E-AFF3F849C527}" srcOrd="0" destOrd="0" presId="urn:microsoft.com/office/officeart/2008/layout/VerticalCurvedList"/>
    <dgm:cxn modelId="{1E94E33B-B7A4-42B4-B513-16BCDA54B444}" type="presParOf" srcId="{1350C79B-C96E-43A4-852D-6056CD937A45}" destId="{42B955F4-7531-4898-A0C4-41C7B7751C48}" srcOrd="0" destOrd="0" presId="urn:microsoft.com/office/officeart/2008/layout/VerticalCurvedList"/>
    <dgm:cxn modelId="{A701BFB9-38A4-4D48-805F-62A92B513DA4}" type="presParOf" srcId="{42B955F4-7531-4898-A0C4-41C7B7751C48}" destId="{E048645C-190A-43EC-B5A7-DBE0F2B6C165}" srcOrd="0" destOrd="0" presId="urn:microsoft.com/office/officeart/2008/layout/VerticalCurvedList"/>
    <dgm:cxn modelId="{AB95BE02-9E06-48DA-A96B-E87C919A5EA6}" type="presParOf" srcId="{E048645C-190A-43EC-B5A7-DBE0F2B6C165}" destId="{78E2B3E2-07B5-4803-9D05-D0F1F0BEDB48}" srcOrd="0" destOrd="0" presId="urn:microsoft.com/office/officeart/2008/layout/VerticalCurvedList"/>
    <dgm:cxn modelId="{438163F6-3611-4E19-B19B-A01D23DB60EE}" type="presParOf" srcId="{E048645C-190A-43EC-B5A7-DBE0F2B6C165}" destId="{A5AEF191-A06E-4EA6-817C-8FEB0B52FEE7}" srcOrd="1" destOrd="0" presId="urn:microsoft.com/office/officeart/2008/layout/VerticalCurvedList"/>
    <dgm:cxn modelId="{8382D5DF-C078-4434-9838-E58542CB9353}" type="presParOf" srcId="{E048645C-190A-43EC-B5A7-DBE0F2B6C165}" destId="{CB26611B-BE87-45EB-A703-6CD93F67B41A}" srcOrd="2" destOrd="0" presId="urn:microsoft.com/office/officeart/2008/layout/VerticalCurvedList"/>
    <dgm:cxn modelId="{5EC912A9-0B95-45A2-B67D-AB7DE2C1D291}" type="presParOf" srcId="{E048645C-190A-43EC-B5A7-DBE0F2B6C165}" destId="{50CFA1C1-9312-45F9-A7EB-FE28615C9DFF}" srcOrd="3" destOrd="0" presId="urn:microsoft.com/office/officeart/2008/layout/VerticalCurvedList"/>
    <dgm:cxn modelId="{CAAE6733-768D-4F96-BDC5-C39BA806C02F}" type="presParOf" srcId="{42B955F4-7531-4898-A0C4-41C7B7751C48}" destId="{986F3AE6-B4F2-4451-9B5D-0DC439B36FFA}" srcOrd="1" destOrd="0" presId="urn:microsoft.com/office/officeart/2008/layout/VerticalCurvedList"/>
    <dgm:cxn modelId="{17674FA8-192F-4D39-9C1C-5B399C38AE90}" type="presParOf" srcId="{42B955F4-7531-4898-A0C4-41C7B7751C48}" destId="{7CE68784-9332-46D7-A349-F890E5AE90BE}" srcOrd="2" destOrd="0" presId="urn:microsoft.com/office/officeart/2008/layout/VerticalCurvedList"/>
    <dgm:cxn modelId="{F0432B8E-D0B6-488C-BC38-076474172F0D}" type="presParOf" srcId="{7CE68784-9332-46D7-A349-F890E5AE90BE}" destId="{A0FD73B7-F8F0-4FA1-AC2F-1463946CBEA0}" srcOrd="0" destOrd="0" presId="urn:microsoft.com/office/officeart/2008/layout/VerticalCurvedList"/>
    <dgm:cxn modelId="{EAFE9032-031A-477A-8D78-DB04669062D2}" type="presParOf" srcId="{42B955F4-7531-4898-A0C4-41C7B7751C48}" destId="{0DE1741C-AC1D-4A1B-A59B-A85A084D5B3F}" srcOrd="3" destOrd="0" presId="urn:microsoft.com/office/officeart/2008/layout/VerticalCurvedList"/>
    <dgm:cxn modelId="{BCC97FA4-110E-4B99-8E96-BD914A291A65}" type="presParOf" srcId="{42B955F4-7531-4898-A0C4-41C7B7751C48}" destId="{2F1A8A25-1367-4E92-B76F-F12BC3370303}" srcOrd="4" destOrd="0" presId="urn:microsoft.com/office/officeart/2008/layout/VerticalCurvedList"/>
    <dgm:cxn modelId="{3117D449-A12A-413C-9058-6C5384DFAC14}" type="presParOf" srcId="{2F1A8A25-1367-4E92-B76F-F12BC3370303}" destId="{F1E35481-A2F0-4685-ACD7-50DCC8F157E3}" srcOrd="0" destOrd="0" presId="urn:microsoft.com/office/officeart/2008/layout/VerticalCurvedList"/>
    <dgm:cxn modelId="{731172BD-0FD8-4CB8-AFE5-A300FAFCA59D}" type="presParOf" srcId="{42B955F4-7531-4898-A0C4-41C7B7751C48}" destId="{DDE878E5-91B5-4A2B-905A-00F7BB9AB8B5}" srcOrd="5" destOrd="0" presId="urn:microsoft.com/office/officeart/2008/layout/VerticalCurvedList"/>
    <dgm:cxn modelId="{3590DFB5-B2F2-4D95-B819-CE8361D3AAC8}" type="presParOf" srcId="{42B955F4-7531-4898-A0C4-41C7B7751C48}" destId="{69717C7D-3209-45F5-BD0F-98A06B6323A3}" srcOrd="6" destOrd="0" presId="urn:microsoft.com/office/officeart/2008/layout/VerticalCurvedList"/>
    <dgm:cxn modelId="{4FB03F47-FE44-4D91-AECC-0A0EB25E6135}" type="presParOf" srcId="{69717C7D-3209-45F5-BD0F-98A06B6323A3}" destId="{25B0D330-047C-4CFC-A80E-525E1E8F9B9A}" srcOrd="0" destOrd="0" presId="urn:microsoft.com/office/officeart/2008/layout/VerticalCurvedList"/>
    <dgm:cxn modelId="{509C531B-CD37-4151-AD37-C44B621EE38C}" type="presParOf" srcId="{42B955F4-7531-4898-A0C4-41C7B7751C48}" destId="{2CB160CC-9FF5-4395-A61E-AFF3F849C527}" srcOrd="7" destOrd="0" presId="urn:microsoft.com/office/officeart/2008/layout/VerticalCurvedList"/>
    <dgm:cxn modelId="{6B0455C5-5267-45AC-AA95-170B336CDE5B}" type="presParOf" srcId="{42B955F4-7531-4898-A0C4-41C7B7751C48}" destId="{E75FB4B8-DC32-4E00-BFF1-4A5427F4C5FF}" srcOrd="8" destOrd="0" presId="urn:microsoft.com/office/officeart/2008/layout/VerticalCurvedList"/>
    <dgm:cxn modelId="{68DF4CA8-35FD-469E-9CBE-B1882990A9FF}" type="presParOf" srcId="{E75FB4B8-DC32-4E00-BFF1-4A5427F4C5FF}" destId="{8FC68337-3FCC-4D82-A9BF-98EA22D6F3DF}" srcOrd="0" destOrd="0" presId="urn:microsoft.com/office/officeart/2008/layout/VerticalCurvedList"/>
    <dgm:cxn modelId="{1169E3EF-C110-4280-9CAA-780B7D8CDA14}" type="presParOf" srcId="{42B955F4-7531-4898-A0C4-41C7B7751C48}" destId="{8FFC16C0-610D-4622-A74C-9DC13AB4ADE6}" srcOrd="9" destOrd="0" presId="urn:microsoft.com/office/officeart/2008/layout/VerticalCurvedList"/>
    <dgm:cxn modelId="{140F85E4-91B6-43B7-ADC5-F8C059D39D0B}" type="presParOf" srcId="{42B955F4-7531-4898-A0C4-41C7B7751C48}" destId="{AA0CE852-2BDC-4A4D-B958-C33C259D47CE}" srcOrd="10" destOrd="0" presId="urn:microsoft.com/office/officeart/2008/layout/VerticalCurvedList"/>
    <dgm:cxn modelId="{CB46E569-FADC-40FD-82D0-BF7BFC4CB4F3}" type="presParOf" srcId="{AA0CE852-2BDC-4A4D-B958-C33C259D47CE}" destId="{31E7E3CF-AE0F-4C0B-887C-AD92342CF1B7}" srcOrd="0" destOrd="0" presId="urn:microsoft.com/office/officeart/2008/layout/VerticalCurvedList"/>
    <dgm:cxn modelId="{91854F60-2701-4D7B-AEFA-752A3F70CD4B}" type="presParOf" srcId="{42B955F4-7531-4898-A0C4-41C7B7751C48}" destId="{05C7CC85-3452-4775-84CC-543802CB33BD}" srcOrd="11" destOrd="0" presId="urn:microsoft.com/office/officeart/2008/layout/VerticalCurvedList"/>
    <dgm:cxn modelId="{A8BC892E-2E43-4D75-9A81-B245D9231D7C}" type="presParOf" srcId="{42B955F4-7531-4898-A0C4-41C7B7751C48}" destId="{0A68C56B-3C15-45D0-B782-7325277566AA}" srcOrd="12" destOrd="0" presId="urn:microsoft.com/office/officeart/2008/layout/VerticalCurvedList"/>
    <dgm:cxn modelId="{BE7DC2E3-76BF-4A2F-93CB-C6C85FC0BA0B}" type="presParOf" srcId="{0A68C56B-3C15-45D0-B782-7325277566AA}" destId="{0191DE7D-8F73-430E-ACA8-076ACE1004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EF191-A06E-4EA6-817C-8FEB0B52FEE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F3AE6-B4F2-4451-9B5D-0DC439B36FFA}">
      <dsp:nvSpPr>
        <dsp:cNvPr id="0" name=""/>
        <dsp:cNvSpPr/>
      </dsp:nvSpPr>
      <dsp:spPr>
        <a:xfrm>
          <a:off x="328048" y="214010"/>
          <a:ext cx="8415324" cy="427857"/>
        </a:xfrm>
        <a:prstGeom prst="rect">
          <a:avLst/>
        </a:prstGeom>
        <a:solidFill>
          <a:srgbClr val="005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/>
            <a:t>Timeline – RTCQI Programme</a:t>
          </a:r>
        </a:p>
      </dsp:txBody>
      <dsp:txXfrm>
        <a:off x="328048" y="214010"/>
        <a:ext cx="8415324" cy="427857"/>
      </dsp:txXfrm>
    </dsp:sp>
    <dsp:sp modelId="{A0FD73B7-F8F0-4FA1-AC2F-1463946CBEA0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1741C-AC1D-4A1B-A59B-A85A084D5B3F}">
      <dsp:nvSpPr>
        <dsp:cNvPr id="0" name=""/>
        <dsp:cNvSpPr/>
      </dsp:nvSpPr>
      <dsp:spPr>
        <a:xfrm>
          <a:off x="679991" y="855715"/>
          <a:ext cx="8063382" cy="4278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/>
            <a:t>RTCQI programme overview</a:t>
          </a:r>
        </a:p>
      </dsp:txBody>
      <dsp:txXfrm>
        <a:off x="679991" y="855715"/>
        <a:ext cx="8063382" cy="427857"/>
      </dsp:txXfrm>
    </dsp:sp>
    <dsp:sp modelId="{F1E35481-A2F0-4685-ACD7-50DCC8F157E3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878E5-91B5-4A2B-905A-00F7BB9AB8B5}">
      <dsp:nvSpPr>
        <dsp:cNvPr id="0" name=""/>
        <dsp:cNvSpPr/>
      </dsp:nvSpPr>
      <dsp:spPr>
        <a:xfrm>
          <a:off x="840925" y="1497421"/>
          <a:ext cx="7902448" cy="427857"/>
        </a:xfrm>
        <a:prstGeom prst="rect">
          <a:avLst/>
        </a:prstGeom>
        <a:solidFill>
          <a:srgbClr val="005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/>
            <a:t>RTCQI Training - LMS</a:t>
          </a:r>
        </a:p>
      </dsp:txBody>
      <dsp:txXfrm>
        <a:off x="840925" y="1497421"/>
        <a:ext cx="7902448" cy="427857"/>
      </dsp:txXfrm>
    </dsp:sp>
    <dsp:sp modelId="{25B0D330-047C-4CFC-A80E-525E1E8F9B9A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160CC-9FF5-4395-A61E-AFF3F849C527}">
      <dsp:nvSpPr>
        <dsp:cNvPr id="0" name=""/>
        <dsp:cNvSpPr/>
      </dsp:nvSpPr>
      <dsp:spPr>
        <a:xfrm>
          <a:off x="840925" y="2138720"/>
          <a:ext cx="7902448" cy="4278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/>
            <a:t>National Tester Certification</a:t>
          </a:r>
        </a:p>
      </dsp:txBody>
      <dsp:txXfrm>
        <a:off x="840925" y="2138720"/>
        <a:ext cx="7902448" cy="427857"/>
      </dsp:txXfrm>
    </dsp:sp>
    <dsp:sp modelId="{8FC68337-3FCC-4D82-A9BF-98EA22D6F3DF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C16C0-610D-4622-A74C-9DC13AB4ADE6}">
      <dsp:nvSpPr>
        <dsp:cNvPr id="0" name=""/>
        <dsp:cNvSpPr/>
      </dsp:nvSpPr>
      <dsp:spPr>
        <a:xfrm>
          <a:off x="679991" y="2780426"/>
          <a:ext cx="8063382" cy="427857"/>
        </a:xfrm>
        <a:prstGeom prst="rect">
          <a:avLst/>
        </a:prstGeom>
        <a:solidFill>
          <a:srgbClr val="005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/>
            <a:t>Proficiency Testing</a:t>
          </a:r>
        </a:p>
      </dsp:txBody>
      <dsp:txXfrm>
        <a:off x="679991" y="2780426"/>
        <a:ext cx="8063382" cy="427857"/>
      </dsp:txXfrm>
    </dsp:sp>
    <dsp:sp modelId="{31E7E3CF-AE0F-4C0B-887C-AD92342CF1B7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5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7CC85-3452-4775-84CC-543802CB33BD}">
      <dsp:nvSpPr>
        <dsp:cNvPr id="0" name=""/>
        <dsp:cNvSpPr/>
      </dsp:nvSpPr>
      <dsp:spPr>
        <a:xfrm>
          <a:off x="328048" y="3422131"/>
          <a:ext cx="8415324" cy="4278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kern="1200" dirty="0"/>
            <a:t>SPI-RT Assessment Progress</a:t>
          </a:r>
        </a:p>
      </dsp:txBody>
      <dsp:txXfrm>
        <a:off x="328048" y="3422131"/>
        <a:ext cx="8415324" cy="427857"/>
      </dsp:txXfrm>
    </dsp:sp>
    <dsp:sp modelId="{0191DE7D-8F73-430E-ACA8-076ACE10047C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7752-2F27-4884-A047-11D64177A947}" type="datetimeFigureOut">
              <a:rPr lang="en-ZA" smtClean="0"/>
              <a:t>2024/08/21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D85B6-54B6-429C-85A3-BB97454DEA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86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7441 learners enrolled nationally onto RTCQI training. 4857 received training via hybrid modality – instructor led. Only 1431 were enrolled as self-paced. 820 learners did not complete the course and 333 were deemed unsuccessful.  The 7441 includes Professional Nurses, HTS Coordinators, DSP staff and DCS cadres.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D85B6-54B6-429C-85A3-BB97454DEAAF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739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D85B6-54B6-429C-85A3-BB97454DEAAF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665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D85B6-54B6-429C-85A3-BB97454DEAAF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197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5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9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447"/>
          <a:stretch>
            <a:fillRect/>
          </a:stretch>
        </p:blipFill>
        <p:spPr bwMode="auto">
          <a:xfrm>
            <a:off x="304800" y="1219200"/>
            <a:ext cx="203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17" r="49"/>
          <a:stretch>
            <a:fillRect/>
          </a:stretch>
        </p:blipFill>
        <p:spPr bwMode="auto">
          <a:xfrm>
            <a:off x="304800" y="2743200"/>
            <a:ext cx="203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4" r="317" b="1"/>
          <a:stretch>
            <a:fillRect/>
          </a:stretch>
        </p:blipFill>
        <p:spPr bwMode="auto">
          <a:xfrm>
            <a:off x="304801" y="4267200"/>
            <a:ext cx="20891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891213"/>
            <a:ext cx="3048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Logo - NDP - Full colour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40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36A86-39CA-2553-C598-9D791DE3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44538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36DAF4-47F9-4476-B8D0-434FFC69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14A2-34C8-465E-AA4B-60DB6D08CC5B}" type="datetimeFigureOut">
              <a:rPr lang="en-ZA"/>
              <a:pPr>
                <a:defRPr/>
              </a:pPr>
              <a:t>2024/08/21</a:t>
            </a:fld>
            <a:endParaRPr lang="en-ZA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9FE6FF-A40F-4C4D-A723-2B1DCF33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64B2B2-6C29-472A-8C18-0A13CCF0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8D5F-B4BC-4B48-A00E-334CA50A51A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529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F18A-5F5E-5348-AC9B-FD36B571937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3BFC-E3A9-3A48-87E5-83E24307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2280" y="5857892"/>
            <a:ext cx="1507221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5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1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304800" y="1219200"/>
            <a:ext cx="203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304800" y="2743200"/>
            <a:ext cx="203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891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891213"/>
            <a:ext cx="3048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Logo - NDP - Full colour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00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93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4529" y="1567547"/>
            <a:ext cx="10585327" cy="48380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93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304800" y="1219200"/>
            <a:ext cx="203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304800" y="2743200"/>
            <a:ext cx="203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891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891213"/>
            <a:ext cx="3048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Logo - NDP - Full colour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68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530" y="1649186"/>
            <a:ext cx="10585326" cy="47352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F3B1C3-F287-9C46-B95D-4950349E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8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7455623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75471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8099065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7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304800" y="1219200"/>
            <a:ext cx="203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304800" y="2743200"/>
            <a:ext cx="203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891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891213"/>
            <a:ext cx="3048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Logo - NDP - Full colour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259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4529" y="1567547"/>
            <a:ext cx="10585327" cy="48380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375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530" y="1649186"/>
            <a:ext cx="10585326" cy="47352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F3B1C3-F287-9C46-B95D-4950349E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062130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4123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4529" y="1567547"/>
            <a:ext cx="10585327" cy="48380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59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66185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91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 dirty="0"/>
              <a:t>Slide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C7CC47C4-3C86-4469-BEE5-35560A3665EF}" type="slidenum">
              <a:rPr lang="en-ZA" altLang="en-US"/>
              <a:pPr/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03918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4529" y="1567547"/>
            <a:ext cx="10585327" cy="48380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555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530" y="1649186"/>
            <a:ext cx="10585326" cy="47352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F3B1C3-F287-9C46-B95D-4950349E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37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959229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513064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4467140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10756219" y="49"/>
            <a:ext cx="1435781" cy="94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661" y="264178"/>
            <a:ext cx="11526983" cy="44845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661" y="1218640"/>
            <a:ext cx="11526983" cy="4846544"/>
          </a:xfrm>
        </p:spPr>
        <p:txBody>
          <a:bodyPr/>
          <a:lstStyle>
            <a:lvl1pPr marL="170177" indent="-170177">
              <a:buClrTx/>
              <a:buSzPct val="80000"/>
              <a:buFont typeface="Wingdings" charset="2"/>
              <a:buChar char="§"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420066" indent="-164246">
              <a:buClrTx/>
              <a:buSzPct val="80000"/>
              <a:buFont typeface="Wingdings" charset="2"/>
              <a:buChar char="§"/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 marL="634268" indent="-128526">
              <a:buClrTx/>
              <a:buSzPct val="80000"/>
              <a:buFont typeface="Wingdings" charset="2"/>
              <a:buChar char="§"/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 marL="864022" indent="-144007">
              <a:buClrTx/>
              <a:buSzPct val="80000"/>
              <a:buFont typeface="Wingdings" charset="2"/>
              <a:buChar char="§"/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 marL="1381642" indent="-144007">
              <a:buClrTx/>
              <a:buSzPct val="80000"/>
              <a:buFont typeface="Wingdings" charset="2"/>
              <a:buChar char="§"/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4881F-06A0-4E81-807C-A091446BE57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3765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099FED8E-EF33-34FC-F58D-2738C2E90A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013" y="5906697"/>
            <a:ext cx="1978587" cy="949716"/>
          </a:xfrm>
          <a:prstGeom prst="rect">
            <a:avLst/>
          </a:prstGeom>
        </p:spPr>
      </p:pic>
      <p:pic>
        <p:nvPicPr>
          <p:cNvPr id="2" name="Picture 1" descr="Logo - NDP - Full colour.jpg">
            <a:extLst>
              <a:ext uri="{FF2B5EF4-FFF2-40B4-BE49-F238E27FC236}">
                <a16:creationId xmlns:a16="http://schemas.microsoft.com/office/drawing/2014/main" id="{B0E82CC1-7155-EA1F-6009-99DB88ABCE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602321" y="5799022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530" y="1649186"/>
            <a:ext cx="10585326" cy="47352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F3B1C3-F287-9C46-B95D-4950349E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53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6018ED94-2B1B-1E17-16B5-0C075E176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5906697"/>
            <a:ext cx="1978587" cy="949716"/>
          </a:xfrm>
          <a:prstGeom prst="rect">
            <a:avLst/>
          </a:prstGeom>
        </p:spPr>
      </p:pic>
      <p:pic>
        <p:nvPicPr>
          <p:cNvPr id="3" name="Picture 2" descr="Logo - NDP - Full colour.jpg">
            <a:extLst>
              <a:ext uri="{FF2B5EF4-FFF2-40B4-BE49-F238E27FC236}">
                <a16:creationId xmlns:a16="http://schemas.microsoft.com/office/drawing/2014/main" id="{F5CE6000-966C-B06C-F3B2-3B1C133278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602321" y="5799022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7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6018ED94-2B1B-1E17-16B5-0C075E176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5906697"/>
            <a:ext cx="1978587" cy="949716"/>
          </a:xfrm>
          <a:prstGeom prst="rect">
            <a:avLst/>
          </a:prstGeom>
        </p:spPr>
      </p:pic>
      <p:pic>
        <p:nvPicPr>
          <p:cNvPr id="3" name="Picture 2" descr="Logo - NDP - Full colour.jpg">
            <a:extLst>
              <a:ext uri="{FF2B5EF4-FFF2-40B4-BE49-F238E27FC236}">
                <a16:creationId xmlns:a16="http://schemas.microsoft.com/office/drawing/2014/main" id="{2F782102-A673-C042-7C11-8DB3D8F7FA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602321" y="5799022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6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/>
              <a:t>Slide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C7CC47C4-3C86-4469-BEE5-35560A3665EF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104872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F18A-5F5E-5348-AC9B-FD36B571937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3BFC-E3A9-3A48-87E5-83E24307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2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5865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17238" y="5857892"/>
            <a:ext cx="1507221" cy="1071570"/>
          </a:xfrm>
          <a:prstGeom prst="rect">
            <a:avLst/>
          </a:prstGeom>
        </p:spPr>
      </p:pic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099FED8E-EF33-34FC-F58D-2738C2E90A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5944572"/>
            <a:ext cx="1824203" cy="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85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Dark Blue_Count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6" y="6488210"/>
            <a:ext cx="5883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675" smtClean="0">
                <a:solidFill>
                  <a:srgbClr val="494949"/>
                </a:solidFill>
              </a:rPr>
              <a:pPr/>
              <a:t>‹#›</a:t>
            </a:fld>
            <a:endParaRPr lang="en-US" sz="675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1" y="1183590"/>
            <a:ext cx="11702071" cy="4672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B78DD-25DA-1BEA-214B-8FC242AB0F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1539" y="6553709"/>
            <a:ext cx="7732820" cy="15490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600">
                <a:solidFill>
                  <a:srgbClr val="4949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DD0FF-9B1D-07EC-3981-E2184C501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65" y="5899680"/>
            <a:ext cx="1221028" cy="78376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69321DD-F4AD-ED59-B7FF-B0B5A2572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909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52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2192000" cy="13588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12345" y="284163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12346" y="1645353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7789" y="1645353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D432783-DFB8-4862-4C40-74FFEC79AAF8}"/>
              </a:ext>
            </a:extLst>
          </p:cNvPr>
          <p:cNvSpPr txBox="1">
            <a:spLocks/>
          </p:cNvSpPr>
          <p:nvPr userDrawn="1"/>
        </p:nvSpPr>
        <p:spPr>
          <a:xfrm>
            <a:off x="282084" y="6390391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CQUIN Integrating non-HIV Services into HIV Programs Meeting | 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rPr>
              <a:t>April 15-18, 2024</a:t>
            </a:r>
          </a:p>
        </p:txBody>
      </p:sp>
    </p:spTree>
    <p:extLst>
      <p:ext uri="{BB962C8B-B14F-4D97-AF65-F5344CB8AC3E}">
        <p14:creationId xmlns:p14="http://schemas.microsoft.com/office/powerpoint/2010/main" val="165186921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>
                <a:latin typeface="Verdana" panose="020B0604030504040204" pitchFamily="34" charset="0"/>
              </a:rPr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705183890"/>
      </p:ext>
    </p:extLst>
  </p:cSld>
  <p:clrMapOvr>
    <a:masterClrMapping/>
  </p:clrMapOvr>
  <p:hf sldNum="0"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1758459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CQUIN Integrating non-HIV Services into HIV Programs Meeting | </a:t>
            </a:r>
            <a:r>
              <a:rPr lang="en-US" sz="1100" b="0" dirty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rPr>
              <a:t>April 15-18, 2024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67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193226"/>
      </p:ext>
    </p:extLst>
  </p:cSld>
  <p:clrMapOvr>
    <a:masterClrMapping/>
  </p:clrMapOvr>
  <p:transition spd="slow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" t="1" r="-1888" b="229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544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17238" y="5857892"/>
            <a:ext cx="1507221" cy="1071570"/>
          </a:xfrm>
          <a:prstGeom prst="rect">
            <a:avLst/>
          </a:prstGeom>
        </p:spPr>
      </p:pic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099FED8E-EF33-34FC-F58D-2738C2E90A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5944572"/>
            <a:ext cx="1824203" cy="8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98FB-024F-FCA1-25AB-EE946C01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9235" y="6253613"/>
            <a:ext cx="1184563" cy="365125"/>
          </a:xfrm>
        </p:spPr>
        <p:txBody>
          <a:bodyPr/>
          <a:lstStyle/>
          <a:p>
            <a:fld id="{4CB18AF1-BBDD-5C45-BD8A-357304E54C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B84E-A6C3-8BD7-10D0-8641B4CECE37}"/>
              </a:ext>
            </a:extLst>
          </p:cNvPr>
          <p:cNvSpPr/>
          <p:nvPr userDrawn="1"/>
        </p:nvSpPr>
        <p:spPr>
          <a:xfrm>
            <a:off x="0" y="1"/>
            <a:ext cx="12192000" cy="992401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rgbClr val="0221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4D388-93FF-804B-BCE4-33966B41B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2" y="6197446"/>
            <a:ext cx="816161" cy="4774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BD0879-16B9-ED4B-BBC7-4250200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8418"/>
            <a:ext cx="10515596" cy="615361"/>
          </a:xfr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B62AD7-39A1-C679-37D0-FFCAFC5745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3" y="1250819"/>
            <a:ext cx="10515596" cy="47577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2pPr>
            <a:lvl3pPr marL="9144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4524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2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/>
              <a:t>Slide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C7CC47C4-3C86-4469-BEE5-35560A3665EF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610604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4529" y="1567547"/>
            <a:ext cx="10585327" cy="48380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183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530" y="1649186"/>
            <a:ext cx="10585326" cy="47352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F3B1C3-F287-9C46-B95D-4950349E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087396"/>
            <a:ext cx="10585326" cy="41483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61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590414"/>
      </p:ext>
    </p:extLst>
  </p:cSld>
  <p:clrMapOvr>
    <a:masterClrMapping/>
  </p:clrMapOvr>
  <p:transition spd="slow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743690"/>
      </p:ext>
    </p:extLst>
  </p:cSld>
  <p:clrMapOvr>
    <a:masterClrMapping/>
  </p:clrMapOvr>
  <p:transition spd="slow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20467" y="5870484"/>
            <a:ext cx="1411971" cy="1058978"/>
          </a:xfrm>
          <a:prstGeom prst="rect">
            <a:avLst/>
          </a:prstGeom>
        </p:spPr>
      </p:pic>
      <p:pic>
        <p:nvPicPr>
          <p:cNvPr id="2" name="Picture 1" descr="A logo with a flag and numbers&#10;&#10;Description automatically generated">
            <a:extLst>
              <a:ext uri="{FF2B5EF4-FFF2-40B4-BE49-F238E27FC236}">
                <a16:creationId xmlns:a16="http://schemas.microsoft.com/office/drawing/2014/main" id="{6018ED94-2B1B-1E17-16B5-0C075E176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5906697"/>
            <a:ext cx="1978587" cy="9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174036"/>
      </p:ext>
    </p:extLst>
  </p:cSld>
  <p:clrMapOvr>
    <a:masterClrMapping/>
  </p:clrMapOvr>
  <p:transition spd="slow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2280" y="5857892"/>
            <a:ext cx="1507221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7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447"/>
          <a:stretch>
            <a:fillRect/>
          </a:stretch>
        </p:blipFill>
        <p:spPr bwMode="auto">
          <a:xfrm>
            <a:off x="304800" y="1219200"/>
            <a:ext cx="203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17" r="49"/>
          <a:stretch>
            <a:fillRect/>
          </a:stretch>
        </p:blipFill>
        <p:spPr bwMode="auto">
          <a:xfrm>
            <a:off x="304800" y="2743200"/>
            <a:ext cx="203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l="4" r="317" b="1"/>
          <a:stretch>
            <a:fillRect/>
          </a:stretch>
        </p:blipFill>
        <p:spPr bwMode="auto">
          <a:xfrm>
            <a:off x="304801" y="4267200"/>
            <a:ext cx="20891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891213"/>
            <a:ext cx="3048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Logo - NDP - Full colour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762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23 – 26 July · Brisbane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ias2023.org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36A86-39CA-2553-C598-9D791DE3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44538" y="248400"/>
            <a:ext cx="1608084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1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36DAF4-47F9-4476-B8D0-434FFC69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14A2-34C8-465E-AA4B-60DB6D08CC5B}" type="datetimeFigureOut">
              <a:rPr lang="en-ZA"/>
              <a:pPr>
                <a:defRPr/>
              </a:pPr>
              <a:t>2024/08/21</a:t>
            </a:fld>
            <a:endParaRPr lang="en-ZA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9FE6FF-A40F-4C4D-A723-2B1DCF33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64B2B2-6C29-472A-8C18-0A13CCF0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B8D5F-B4BC-4B48-A00E-334CA50A51A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00148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F18A-5F5E-5348-AC9B-FD36B571937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3BFC-E3A9-3A48-87E5-83E24307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0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907" y="935183"/>
            <a:ext cx="10684879" cy="3255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B55194-B518-4F2B-834D-7C330032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963F70-E9FE-49B5-9FCB-EC92DE6DE9E0}" type="datetimeFigureOut">
              <a:rPr lang="en-US"/>
              <a:pPr>
                <a:defRPr/>
              </a:pPr>
              <a:t>8/21/2024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2F095B-DF08-40AE-A67F-680862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DD82AA-7D3E-463E-85EC-A286E8CA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5CB812-F736-4544-B5E4-900BF036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48226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98FB-024F-FCA1-25AB-EE946C01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9235" y="6356350"/>
            <a:ext cx="1184563" cy="365125"/>
          </a:xfrm>
        </p:spPr>
        <p:txBody>
          <a:bodyPr/>
          <a:lstStyle/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B84E-A6C3-8BD7-10D0-8641B4CECE37}"/>
              </a:ext>
            </a:extLst>
          </p:cNvPr>
          <p:cNvSpPr/>
          <p:nvPr userDrawn="1"/>
        </p:nvSpPr>
        <p:spPr>
          <a:xfrm>
            <a:off x="0" y="1"/>
            <a:ext cx="12192000" cy="992401"/>
          </a:xfrm>
          <a:prstGeom prst="rect">
            <a:avLst/>
          </a:prstGeom>
          <a:gradFill flip="none" rotWithShape="1">
            <a:gsLst>
              <a:gs pos="0">
                <a:srgbClr val="7B8CAA"/>
              </a:gs>
              <a:gs pos="50000">
                <a:srgbClr val="7B8CAA"/>
              </a:gs>
              <a:gs pos="100000">
                <a:srgbClr val="7B8CAA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5EB44C2-0E14-E8BE-A3DF-0B474624BA47}"/>
              </a:ext>
            </a:extLst>
          </p:cNvPr>
          <p:cNvSpPr txBox="1">
            <a:spLocks/>
          </p:cNvSpPr>
          <p:nvPr userDrawn="1"/>
        </p:nvSpPr>
        <p:spPr>
          <a:xfrm>
            <a:off x="2622234" y="6348362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6</a:t>
            </a:r>
            <a:r>
              <a:rPr lang="en-US" baseline="30000" dirty="0"/>
              <a:t>th</a:t>
            </a:r>
            <a:r>
              <a:rPr lang="en-US" dirty="0"/>
              <a:t> Annual Meeting | December 6 – 9,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4D388-93FF-804B-BCE4-33966B41B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2" y="6197446"/>
            <a:ext cx="816161" cy="4774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BD0879-16B9-ED4B-BBC7-4250200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3408"/>
            <a:ext cx="10515596" cy="615361"/>
          </a:xfrm>
        </p:spPr>
        <p:txBody>
          <a:bodyPr anchor="t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B62AD7-39A1-C679-37D0-FFCAFC5745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3" y="1342176"/>
            <a:ext cx="10515596" cy="466643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buNone/>
              <a:defRPr sz="2000" baseline="0"/>
            </a:lvl2pPr>
            <a:lvl3pPr marL="914400" indent="0">
              <a:lnSpc>
                <a:spcPct val="110000"/>
              </a:lnSpc>
              <a:spcBef>
                <a:spcPts val="0"/>
              </a:spcBef>
              <a:buNone/>
              <a:defRPr sz="20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60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- NDP - Full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2280" y="5857892"/>
            <a:ext cx="1507221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1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27" name="Picture 7" descr="NDOH 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5867401"/>
            <a:ext cx="30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11" cstate="print"/>
          <a:srcRect r="25999"/>
          <a:stretch>
            <a:fillRect/>
          </a:stretch>
        </p:blipFill>
        <p:spPr bwMode="auto">
          <a:xfrm>
            <a:off x="10338565" y="7062"/>
            <a:ext cx="15790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Logo - NDP - Full colour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6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4" r:id="rId3"/>
    <p:sldLayoutId id="2147483685" r:id="rId4"/>
    <p:sldLayoutId id="2147483692" r:id="rId5"/>
    <p:sldLayoutId id="2147483693" r:id="rId6"/>
    <p:sldLayoutId id="2147483694" r:id="rId7"/>
    <p:sldLayoutId id="2147483724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27" name="Picture 7" descr="NDOH 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200" y="5867401"/>
            <a:ext cx="30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9" cstate="print"/>
          <a:srcRect r="25999"/>
          <a:stretch>
            <a:fillRect/>
          </a:stretch>
        </p:blipFill>
        <p:spPr bwMode="auto">
          <a:xfrm>
            <a:off x="10338565" y="7062"/>
            <a:ext cx="15790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Logo - NDP - Full colour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3" r:id="rId5"/>
    <p:sldLayoutId id="214748376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590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448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 - NDP - Full colour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382280" y="5857892"/>
            <a:ext cx="1507221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  <p:sldLayoutId id="2147483775" r:id="rId3"/>
    <p:sldLayoutId id="2147483776" r:id="rId4"/>
    <p:sldLayoutId id="214748377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448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 - NDP - Full colour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382280" y="5857892"/>
            <a:ext cx="1507221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8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1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 - NDP - Full colour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382280" y="5857892"/>
            <a:ext cx="1507221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1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27" name="Picture 7" descr="NDOH 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200" y="5867401"/>
            <a:ext cx="30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9" cstate="print"/>
          <a:srcRect r="25999"/>
          <a:stretch>
            <a:fillRect/>
          </a:stretch>
        </p:blipFill>
        <p:spPr bwMode="auto">
          <a:xfrm>
            <a:off x="10338565" y="7062"/>
            <a:ext cx="15790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Logo - NDP - Full colour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1AF1828-170C-42AE-9BD3-19C0EF8DE06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0376" y="5829666"/>
            <a:ext cx="940016" cy="9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27" name="Picture 7" descr="NDOH 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200" y="5867401"/>
            <a:ext cx="30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10" cstate="print"/>
          <a:srcRect r="25999"/>
          <a:stretch>
            <a:fillRect/>
          </a:stretch>
        </p:blipFill>
        <p:spPr bwMode="auto">
          <a:xfrm>
            <a:off x="10338565" y="7062"/>
            <a:ext cx="15790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Logo - NDP - Full colour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27" name="Picture 7" descr="NDOH 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5867401"/>
            <a:ext cx="30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11" cstate="print"/>
          <a:srcRect r="25999"/>
          <a:stretch>
            <a:fillRect/>
          </a:stretch>
        </p:blipFill>
        <p:spPr bwMode="auto">
          <a:xfrm>
            <a:off x="10338565" y="7062"/>
            <a:ext cx="15790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Logo - NDP - Full colour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13484" y="5805488"/>
            <a:ext cx="1479549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1AF1828-170C-42AE-9BD3-19C0EF8DE06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80376" y="5829666"/>
            <a:ext cx="940016" cy="9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4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4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9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65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9" cstate="print"/>
          <a:srcRect r="448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94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7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9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72080" y="1697217"/>
            <a:ext cx="9253407" cy="2302573"/>
          </a:xfrm>
          <a:prstGeom prst="rect">
            <a:avLst/>
          </a:prstGeom>
          <a:solidFill>
            <a:srgbClr val="005C2A"/>
          </a:solidFill>
        </p:spPr>
        <p:txBody>
          <a:bodyPr/>
          <a:lstStyle/>
          <a:p>
            <a:pPr algn="ctr"/>
            <a:r>
              <a:rPr lang="en-ZA" sz="4000" b="1" dirty="0">
                <a:solidFill>
                  <a:schemeClr val="bg1"/>
                </a:solidFill>
              </a:rPr>
              <a:t>Rapid Test Continuous Quality Improvement </a:t>
            </a:r>
            <a:br>
              <a:rPr lang="en-ZA" sz="4000" b="1" dirty="0">
                <a:solidFill>
                  <a:schemeClr val="bg1"/>
                </a:solidFill>
              </a:rPr>
            </a:br>
            <a:r>
              <a:rPr lang="en-ZA" sz="4000" b="1" dirty="0">
                <a:solidFill>
                  <a:schemeClr val="bg1"/>
                </a:solidFill>
              </a:rPr>
              <a:t>(RTCQI)</a:t>
            </a:r>
            <a:br>
              <a:rPr lang="en-ZA" sz="3200" b="1" dirty="0"/>
            </a:br>
            <a:br>
              <a:rPr lang="en-ZA" sz="3200" dirty="0">
                <a:solidFill>
                  <a:srgbClr val="06661B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10DBB2-E367-3ED4-E279-299EBE349FE3}"/>
              </a:ext>
            </a:extLst>
          </p:cNvPr>
          <p:cNvSpPr txBox="1">
            <a:spLocks/>
          </p:cNvSpPr>
          <p:nvPr/>
        </p:nvSpPr>
        <p:spPr>
          <a:xfrm>
            <a:off x="2877771" y="4644451"/>
            <a:ext cx="9144000" cy="5163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ZA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6A3D0A-75C1-3862-0593-EF3CFEAD382A}"/>
              </a:ext>
            </a:extLst>
          </p:cNvPr>
          <p:cNvSpPr txBox="1">
            <a:spLocks/>
          </p:cNvSpPr>
          <p:nvPr/>
        </p:nvSpPr>
        <p:spPr>
          <a:xfrm>
            <a:off x="2781487" y="4137326"/>
            <a:ext cx="9144000" cy="1530581"/>
          </a:xfrm>
          <a:prstGeom prst="rect">
            <a:avLst/>
          </a:prstGeom>
          <a:solidFill>
            <a:srgbClr val="CC99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A Marsh: Deputy Director: HTS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69467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5092-BD90-41C9-A616-BE2384A7B2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86081" y="193040"/>
            <a:ext cx="10474961" cy="819683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 </a:t>
            </a:r>
            <a:endParaRPr lang="en-DK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South African Bone Marrow Registry ...">
            <a:extLst>
              <a:ext uri="{FF2B5EF4-FFF2-40B4-BE49-F238E27FC236}">
                <a16:creationId xmlns:a16="http://schemas.microsoft.com/office/drawing/2014/main" id="{5DDBC9A6-D6FE-0FBB-DD9D-6BB94BA0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168400"/>
            <a:ext cx="4307841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15EF41-EACD-827C-2AB1-659C2A4BA726}"/>
              </a:ext>
            </a:extLst>
          </p:cNvPr>
          <p:cNvSpPr txBox="1"/>
          <p:nvPr/>
        </p:nvSpPr>
        <p:spPr>
          <a:xfrm>
            <a:off x="5252720" y="1300480"/>
            <a:ext cx="4541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SPECIAL THANKS TO 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CDC, South Africa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TB HIV/CARE 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64320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B91-D4D9-D3A1-4C99-70D0F215B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64160" y="121920"/>
            <a:ext cx="10078720" cy="1295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AGENDA</a:t>
            </a:r>
            <a:br>
              <a:rPr lang="en-ZA" sz="4400" dirty="0">
                <a:solidFill>
                  <a:schemeClr val="bg1">
                    <a:lumMod val="95000"/>
                  </a:schemeClr>
                </a:solidFill>
              </a:rPr>
            </a:br>
            <a:endParaRPr lang="en-DK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1EE2E80-11C0-4A37-339F-436F9A8B2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26908"/>
              </p:ext>
            </p:extLst>
          </p:nvPr>
        </p:nvGraphicFramePr>
        <p:xfrm>
          <a:off x="1524000" y="1397000"/>
          <a:ext cx="8798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08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B91-D4D9-D3A1-4C99-70D0F215B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64160" y="121920"/>
            <a:ext cx="10078720" cy="1295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TIMELINE</a:t>
            </a:r>
            <a:br>
              <a:rPr lang="en-ZA" sz="4400" dirty="0">
                <a:solidFill>
                  <a:schemeClr val="bg1">
                    <a:lumMod val="95000"/>
                  </a:schemeClr>
                </a:solidFill>
              </a:rPr>
            </a:br>
            <a:endParaRPr lang="en-DK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1F09C-6617-7487-B65E-8EFB1D53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48" r="1333" b="-74"/>
          <a:stretch/>
        </p:blipFill>
        <p:spPr>
          <a:xfrm>
            <a:off x="914400" y="1270000"/>
            <a:ext cx="902208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B91-D4D9-D3A1-4C99-70D0F215B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64160" y="121920"/>
            <a:ext cx="10078720" cy="1295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RTCQI </a:t>
            </a:r>
            <a:r>
              <a:rPr lang="en-US" sz="4200" dirty="0">
                <a:solidFill>
                  <a:schemeClr val="bg1"/>
                </a:solidFill>
              </a:rPr>
              <a:t>PROGRAMME OVERVIEW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br>
              <a:rPr lang="en-ZA" sz="4400" dirty="0">
                <a:solidFill>
                  <a:schemeClr val="bg1">
                    <a:lumMod val="95000"/>
                  </a:schemeClr>
                </a:solidFill>
              </a:rPr>
            </a:br>
            <a:endParaRPr lang="en-DK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A diagram of a diagram">
            <a:extLst>
              <a:ext uri="{FF2B5EF4-FFF2-40B4-BE49-F238E27FC236}">
                <a16:creationId xmlns:a16="http://schemas.microsoft.com/office/drawing/2014/main" id="{1211B08C-2232-7EDD-5574-EE0510460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19" y="1023024"/>
            <a:ext cx="5105662" cy="5105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D4989C-A7A1-665B-FD00-BF4BC55D6FC5}"/>
              </a:ext>
            </a:extLst>
          </p:cNvPr>
          <p:cNvSpPr/>
          <p:nvPr/>
        </p:nvSpPr>
        <p:spPr>
          <a:xfrm>
            <a:off x="51204" y="4694159"/>
            <a:ext cx="2300248" cy="10324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2023"/>
            </a:pPr>
            <a:r>
              <a:rPr lang="en-ZA" sz="1400" b="1" dirty="0">
                <a:solidFill>
                  <a:schemeClr val="tx1"/>
                </a:solidFill>
              </a:rPr>
              <a:t>  1719 sites on Level 4</a:t>
            </a:r>
          </a:p>
          <a:p>
            <a:pPr marL="342900" indent="-342900" algn="ctr">
              <a:buAutoNum type="arabicPlain" startAt="2023"/>
            </a:pPr>
            <a:endParaRPr lang="en-ZA" sz="1400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lain" startAt="2023"/>
            </a:pPr>
            <a:endParaRPr lang="en-ZA" sz="1400" b="1" dirty="0">
              <a:solidFill>
                <a:schemeClr val="tx1"/>
              </a:solidFill>
            </a:endParaRPr>
          </a:p>
          <a:p>
            <a:pPr algn="ctr"/>
            <a:r>
              <a:rPr lang="en-ZA" sz="1400" b="1" dirty="0">
                <a:solidFill>
                  <a:schemeClr val="tx1"/>
                </a:solidFill>
              </a:rPr>
              <a:t>2019  293 sites on Level 4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B243D64-4A1F-34DA-EC55-F62C053E6F91}"/>
              </a:ext>
            </a:extLst>
          </p:cNvPr>
          <p:cNvSpPr/>
          <p:nvPr/>
        </p:nvSpPr>
        <p:spPr>
          <a:xfrm rot="10800000">
            <a:off x="723649" y="4134156"/>
            <a:ext cx="373167" cy="3942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8" name="Picture 7" descr="A gold trophy with two handles&#10;&#10;Description automatically generated">
            <a:extLst>
              <a:ext uri="{FF2B5EF4-FFF2-40B4-BE49-F238E27FC236}">
                <a16:creationId xmlns:a16="http://schemas.microsoft.com/office/drawing/2014/main" id="{172B4A23-54C2-E2E5-8D40-D67E79178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1" y="3420853"/>
            <a:ext cx="662222" cy="5475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F47F094-6567-38F6-EA58-D62A77E81084}"/>
              </a:ext>
            </a:extLst>
          </p:cNvPr>
          <p:cNvSpPr txBox="1"/>
          <p:nvPr/>
        </p:nvSpPr>
        <p:spPr>
          <a:xfrm>
            <a:off x="304800" y="1828800"/>
            <a:ext cx="3121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/>
              <a:t>Total enrolment </a:t>
            </a:r>
          </a:p>
          <a:p>
            <a:pPr algn="ctr"/>
            <a:r>
              <a:rPr lang="en-ZA" sz="1400" b="1" dirty="0"/>
              <a:t>onto LMS</a:t>
            </a:r>
          </a:p>
          <a:p>
            <a:pPr algn="ctr"/>
            <a:r>
              <a:rPr lang="en-ZA" sz="1400" b="1" dirty="0"/>
              <a:t>7441 </a:t>
            </a:r>
          </a:p>
        </p:txBody>
      </p:sp>
      <p:pic>
        <p:nvPicPr>
          <p:cNvPr id="27" name="Picture 26" descr="A gold trophy with two handles&#10;&#10;Description automatically generated">
            <a:extLst>
              <a:ext uri="{FF2B5EF4-FFF2-40B4-BE49-F238E27FC236}">
                <a16:creationId xmlns:a16="http://schemas.microsoft.com/office/drawing/2014/main" id="{593AFB95-5810-2DB7-79F8-4DFA79D17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24" y="1120271"/>
            <a:ext cx="833926" cy="6895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8B912D1-0498-B61F-63B7-F645203486D6}"/>
              </a:ext>
            </a:extLst>
          </p:cNvPr>
          <p:cNvSpPr/>
          <p:nvPr/>
        </p:nvSpPr>
        <p:spPr>
          <a:xfrm>
            <a:off x="8695404" y="1473024"/>
            <a:ext cx="2661920" cy="1215128"/>
          </a:xfrm>
          <a:prstGeom prst="rect">
            <a:avLst/>
          </a:prstGeom>
          <a:solidFill>
            <a:srgbClr val="005D00"/>
          </a:solidFill>
          <a:ln>
            <a:solidFill>
              <a:srgbClr val="005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b="1" dirty="0"/>
          </a:p>
          <a:p>
            <a:pPr algn="ctr"/>
            <a:endParaRPr lang="en-ZA" sz="1200" b="1" dirty="0"/>
          </a:p>
          <a:p>
            <a:pPr algn="ctr"/>
            <a:r>
              <a:rPr lang="en-ZA" sz="1200" b="1" dirty="0"/>
              <a:t>2024 –  6687 Testers certified (98%) </a:t>
            </a:r>
          </a:p>
          <a:p>
            <a:pPr algn="ctr"/>
            <a:endParaRPr lang="en-ZA" sz="1200" b="1" dirty="0"/>
          </a:p>
          <a:p>
            <a:pPr algn="ctr"/>
            <a:endParaRPr lang="en-ZA" sz="1200" b="1" dirty="0"/>
          </a:p>
          <a:p>
            <a:pPr algn="ctr"/>
            <a:r>
              <a:rPr lang="en-ZA" sz="1200" b="1" dirty="0"/>
              <a:t>2020 – 10 Testers Certified (0,15%)</a:t>
            </a:r>
          </a:p>
          <a:p>
            <a:pPr algn="ctr"/>
            <a:endParaRPr lang="en-ZA" sz="1200" b="1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8CDF6BDB-88A3-8A08-A581-C42D289542B2}"/>
              </a:ext>
            </a:extLst>
          </p:cNvPr>
          <p:cNvSpPr/>
          <p:nvPr/>
        </p:nvSpPr>
        <p:spPr>
          <a:xfrm rot="10800000">
            <a:off x="9597247" y="2874178"/>
            <a:ext cx="355710" cy="36344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" name="Picture 19" descr="A gold trophy with two handles&#10;&#10;Description automatically generated">
            <a:extLst>
              <a:ext uri="{FF2B5EF4-FFF2-40B4-BE49-F238E27FC236}">
                <a16:creationId xmlns:a16="http://schemas.microsoft.com/office/drawing/2014/main" id="{359C6E3A-FE13-73C9-9484-F06C153E2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45" y="2743538"/>
            <a:ext cx="833926" cy="68950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DDF2DC2-70C3-9908-3C0D-397E26339514}"/>
              </a:ext>
            </a:extLst>
          </p:cNvPr>
          <p:cNvSpPr/>
          <p:nvPr/>
        </p:nvSpPr>
        <p:spPr>
          <a:xfrm>
            <a:off x="8695403" y="4306639"/>
            <a:ext cx="2194097" cy="1419989"/>
          </a:xfrm>
          <a:prstGeom prst="rect">
            <a:avLst/>
          </a:prstGeom>
          <a:solidFill>
            <a:srgbClr val="4CC083"/>
          </a:solidFill>
          <a:ln>
            <a:solidFill>
              <a:srgbClr val="4CC0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b="1" dirty="0">
              <a:solidFill>
                <a:schemeClr val="tx1"/>
              </a:solidFill>
            </a:endParaRPr>
          </a:p>
          <a:p>
            <a:pPr algn="ctr"/>
            <a:r>
              <a:rPr lang="en-ZA" sz="1200" b="1" dirty="0">
                <a:solidFill>
                  <a:schemeClr val="tx1"/>
                </a:solidFill>
              </a:rPr>
              <a:t>2023 – 2711 Participated, 97,3% successful</a:t>
            </a:r>
          </a:p>
          <a:p>
            <a:pPr algn="ctr"/>
            <a:endParaRPr lang="en-ZA" sz="1200" b="1" dirty="0">
              <a:solidFill>
                <a:schemeClr val="tx1"/>
              </a:solidFill>
            </a:endParaRPr>
          </a:p>
          <a:p>
            <a:pPr algn="ctr"/>
            <a:endParaRPr lang="en-ZA" sz="1200" b="1" dirty="0">
              <a:solidFill>
                <a:schemeClr val="tx1"/>
              </a:solidFill>
            </a:endParaRPr>
          </a:p>
          <a:p>
            <a:pPr algn="ctr"/>
            <a:r>
              <a:rPr lang="en-ZA" sz="1200" b="1" dirty="0">
                <a:solidFill>
                  <a:schemeClr val="tx1"/>
                </a:solidFill>
              </a:rPr>
              <a:t>2020 – 1706 Participated, 92,7% successful </a:t>
            </a:r>
          </a:p>
          <a:p>
            <a:pPr algn="ctr"/>
            <a:endParaRPr lang="en-ZA" sz="1200" b="1" dirty="0">
              <a:solidFill>
                <a:schemeClr val="tx1"/>
              </a:solidFill>
            </a:endParaRPr>
          </a:p>
          <a:p>
            <a:pPr algn="ctr"/>
            <a:endParaRPr lang="en-ZA" sz="1200" b="1" dirty="0">
              <a:solidFill>
                <a:schemeClr val="tx1"/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C81D415C-91D8-0E14-972B-80A03D8F7A21}"/>
              </a:ext>
            </a:extLst>
          </p:cNvPr>
          <p:cNvSpPr/>
          <p:nvPr/>
        </p:nvSpPr>
        <p:spPr>
          <a:xfrm rot="10800000">
            <a:off x="11416263" y="5210393"/>
            <a:ext cx="296245" cy="288032"/>
          </a:xfrm>
          <a:prstGeom prst="downArrow">
            <a:avLst/>
          </a:prstGeom>
          <a:solidFill>
            <a:srgbClr val="005D00"/>
          </a:solidFill>
          <a:ln>
            <a:solidFill>
              <a:srgbClr val="005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2" name="Picture 21" descr="A gold trophy with two handles&#10;&#10;Description automatically generated">
            <a:extLst>
              <a:ext uri="{FF2B5EF4-FFF2-40B4-BE49-F238E27FC236}">
                <a16:creationId xmlns:a16="http://schemas.microsoft.com/office/drawing/2014/main" id="{B84CD0EE-A4E3-621F-6754-1F65DA737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422" y="4306639"/>
            <a:ext cx="833926" cy="6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6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B91-D4D9-D3A1-4C99-70D0F215B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64160" y="121920"/>
            <a:ext cx="10078720" cy="1295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ZA" sz="4400" dirty="0">
                <a:solidFill>
                  <a:schemeClr val="bg1">
                    <a:lumMod val="95000"/>
                  </a:schemeClr>
                </a:solidFill>
              </a:rPr>
            </a:br>
            <a:endParaRPr lang="en-DK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3459A3-FB49-30E3-964A-12DD6959A8F3}"/>
              </a:ext>
            </a:extLst>
          </p:cNvPr>
          <p:cNvSpPr txBox="1">
            <a:spLocks/>
          </p:cNvSpPr>
          <p:nvPr/>
        </p:nvSpPr>
        <p:spPr>
          <a:xfrm>
            <a:off x="89109" y="300764"/>
            <a:ext cx="7165526" cy="51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RTCQI TRAINING - LMS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EE460-6565-EA8B-1912-F14AEDC0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46" y="1596482"/>
            <a:ext cx="7245313" cy="3676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F3D95-CFC5-1BFA-BA9C-E891745E4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589" y="2402821"/>
            <a:ext cx="2768742" cy="7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5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3459A3-FB49-30E3-964A-12DD6959A8F3}"/>
              </a:ext>
            </a:extLst>
          </p:cNvPr>
          <p:cNvSpPr txBox="1">
            <a:spLocks/>
          </p:cNvSpPr>
          <p:nvPr/>
        </p:nvSpPr>
        <p:spPr>
          <a:xfrm>
            <a:off x="89109" y="300764"/>
            <a:ext cx="7165526" cy="51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6DBBF7-E1E3-FE72-5E63-AD4BAE0D31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900774"/>
              </p:ext>
            </p:extLst>
          </p:nvPr>
        </p:nvGraphicFramePr>
        <p:xfrm>
          <a:off x="89108" y="1215128"/>
          <a:ext cx="10446812" cy="372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0AE446D-BAC2-1294-A348-90AED7268FA2}"/>
              </a:ext>
            </a:extLst>
          </p:cNvPr>
          <p:cNvSpPr/>
          <p:nvPr/>
        </p:nvSpPr>
        <p:spPr>
          <a:xfrm>
            <a:off x="4601365" y="4882852"/>
            <a:ext cx="1339254" cy="904239"/>
          </a:xfrm>
          <a:prstGeom prst="rect">
            <a:avLst/>
          </a:prstGeom>
          <a:solidFill>
            <a:srgbClr val="005D00"/>
          </a:solidFill>
          <a:ln>
            <a:solidFill>
              <a:srgbClr val="005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Target 80%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22455-A48A-3AB4-921E-357680BEAE09}"/>
              </a:ext>
            </a:extLst>
          </p:cNvPr>
          <p:cNvSpPr/>
          <p:nvPr/>
        </p:nvSpPr>
        <p:spPr>
          <a:xfrm>
            <a:off x="3342640" y="5953759"/>
            <a:ext cx="5019040" cy="9042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Primary Tester Denominator &amp; Progress: </a:t>
            </a:r>
            <a:r>
              <a:rPr lang="en-ZA" b="1" dirty="0">
                <a:solidFill>
                  <a:schemeClr val="tx1"/>
                </a:solidFill>
              </a:rPr>
              <a:t>6687/6841</a:t>
            </a:r>
          </a:p>
          <a:p>
            <a:pPr algn="ctr"/>
            <a:r>
              <a:rPr lang="en-ZA" b="1" dirty="0">
                <a:solidFill>
                  <a:schemeClr val="tx1"/>
                </a:solidFill>
              </a:rPr>
              <a:t>Gaps: </a:t>
            </a:r>
            <a:r>
              <a:rPr lang="en-ZA" dirty="0">
                <a:solidFill>
                  <a:schemeClr val="tx1"/>
                </a:solidFill>
              </a:rPr>
              <a:t>EC and WC (80% not achieved)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949EA-A441-DB72-0F49-F2B9D7C34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782" y="5334971"/>
            <a:ext cx="2432515" cy="506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6E217-62AB-0F35-2711-29D6C1689DF0}"/>
              </a:ext>
            </a:extLst>
          </p:cNvPr>
          <p:cNvSpPr txBox="1"/>
          <p:nvPr/>
        </p:nvSpPr>
        <p:spPr>
          <a:xfrm>
            <a:off x="54341" y="5521575"/>
            <a:ext cx="374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i="1" dirty="0"/>
              <a:t>% in the COP year refers to contribution towards the goal.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18D9A2-BB79-1E47-5727-8D80E2D9F798}"/>
              </a:ext>
            </a:extLst>
          </p:cNvPr>
          <p:cNvSpPr txBox="1"/>
          <p:nvPr/>
        </p:nvSpPr>
        <p:spPr>
          <a:xfrm>
            <a:off x="447040" y="199129"/>
            <a:ext cx="870458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NATIONAL TESTER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416802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B91-D4D9-D3A1-4C99-70D0F215B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38720" cy="131064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ZA" sz="4400" dirty="0">
                <a:solidFill>
                  <a:schemeClr val="bg1">
                    <a:lumMod val="95000"/>
                  </a:schemeClr>
                </a:solidFill>
              </a:rPr>
            </a:br>
            <a:endParaRPr lang="en-DK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0E962-3926-1A34-61D2-A258A3466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9201" r="11012" b="7506"/>
          <a:stretch/>
        </p:blipFill>
        <p:spPr>
          <a:xfrm>
            <a:off x="89108" y="1084305"/>
            <a:ext cx="10690651" cy="46893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4FB687-D89C-EA5F-0416-D0CFB0A04217}"/>
              </a:ext>
            </a:extLst>
          </p:cNvPr>
          <p:cNvSpPr txBox="1">
            <a:spLocks/>
          </p:cNvSpPr>
          <p:nvPr/>
        </p:nvSpPr>
        <p:spPr>
          <a:xfrm>
            <a:off x="89109" y="300764"/>
            <a:ext cx="7165526" cy="51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PROFICIENCY TESTING</a:t>
            </a:r>
          </a:p>
        </p:txBody>
      </p:sp>
    </p:spTree>
    <p:extLst>
      <p:ext uri="{BB962C8B-B14F-4D97-AF65-F5344CB8AC3E}">
        <p14:creationId xmlns:p14="http://schemas.microsoft.com/office/powerpoint/2010/main" val="26317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4A35B-9DE1-459E-FDFC-A95512E81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22001" r="8333" b="16400"/>
          <a:stretch/>
        </p:blipFill>
        <p:spPr>
          <a:xfrm>
            <a:off x="566860" y="1353463"/>
            <a:ext cx="10466900" cy="4563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CE298-7386-74ED-6931-ECA8CB87A800}"/>
              </a:ext>
            </a:extLst>
          </p:cNvPr>
          <p:cNvSpPr txBox="1"/>
          <p:nvPr/>
        </p:nvSpPr>
        <p:spPr>
          <a:xfrm>
            <a:off x="457200" y="284480"/>
            <a:ext cx="86741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SPI-RT ASSESSMENTS</a:t>
            </a:r>
          </a:p>
        </p:txBody>
      </p:sp>
    </p:spTree>
    <p:extLst>
      <p:ext uri="{BB962C8B-B14F-4D97-AF65-F5344CB8AC3E}">
        <p14:creationId xmlns:p14="http://schemas.microsoft.com/office/powerpoint/2010/main" val="373906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B69F7B8-D5A1-10ED-C8DA-6F2AEA4D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2060"/>
              </p:ext>
            </p:extLst>
          </p:nvPr>
        </p:nvGraphicFramePr>
        <p:xfrm>
          <a:off x="701040" y="1291365"/>
          <a:ext cx="10972801" cy="2401597"/>
        </p:xfrm>
        <a:graphic>
          <a:graphicData uri="http://schemas.openxmlformats.org/drawingml/2006/table">
            <a:tbl>
              <a:tblPr/>
              <a:tblGrid>
                <a:gridCol w="1123549">
                  <a:extLst>
                    <a:ext uri="{9D8B030D-6E8A-4147-A177-3AD203B41FA5}">
                      <a16:colId xmlns:a16="http://schemas.microsoft.com/office/drawing/2014/main" val="2845414452"/>
                    </a:ext>
                  </a:extLst>
                </a:gridCol>
                <a:gridCol w="4648722">
                  <a:extLst>
                    <a:ext uri="{9D8B030D-6E8A-4147-A177-3AD203B41FA5}">
                      <a16:colId xmlns:a16="http://schemas.microsoft.com/office/drawing/2014/main" val="1220116897"/>
                    </a:ext>
                  </a:extLst>
                </a:gridCol>
                <a:gridCol w="1173611">
                  <a:extLst>
                    <a:ext uri="{9D8B030D-6E8A-4147-A177-3AD203B41FA5}">
                      <a16:colId xmlns:a16="http://schemas.microsoft.com/office/drawing/2014/main" val="2557424334"/>
                    </a:ext>
                  </a:extLst>
                </a:gridCol>
                <a:gridCol w="1148809">
                  <a:extLst>
                    <a:ext uri="{9D8B030D-6E8A-4147-A177-3AD203B41FA5}">
                      <a16:colId xmlns:a16="http://schemas.microsoft.com/office/drawing/2014/main" val="161094274"/>
                    </a:ext>
                  </a:extLst>
                </a:gridCol>
                <a:gridCol w="959370">
                  <a:extLst>
                    <a:ext uri="{9D8B030D-6E8A-4147-A177-3AD203B41FA5}">
                      <a16:colId xmlns:a16="http://schemas.microsoft.com/office/drawing/2014/main" val="1688275326"/>
                    </a:ext>
                  </a:extLst>
                </a:gridCol>
                <a:gridCol w="959370">
                  <a:extLst>
                    <a:ext uri="{9D8B030D-6E8A-4147-A177-3AD203B41FA5}">
                      <a16:colId xmlns:a16="http://schemas.microsoft.com/office/drawing/2014/main" val="3035407849"/>
                    </a:ext>
                  </a:extLst>
                </a:gridCol>
                <a:gridCol w="959370">
                  <a:extLst>
                    <a:ext uri="{9D8B030D-6E8A-4147-A177-3AD203B41FA5}">
                      <a16:colId xmlns:a16="http://schemas.microsoft.com/office/drawing/2014/main" val="2765661368"/>
                    </a:ext>
                  </a:extLst>
                </a:gridCol>
              </a:tblGrid>
              <a:tr h="276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  <a:endParaRPr lang="en-ZA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SPI-RT</a:t>
                      </a:r>
                      <a:r>
                        <a:rPr lang="en-ZA" sz="1600" u="none" strike="noStrike" dirty="0">
                          <a:effectLst/>
                        </a:rPr>
                        <a:t> </a:t>
                      </a:r>
                      <a:r>
                        <a:rPr lang="en-Z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Assessment</a:t>
                      </a:r>
                      <a:r>
                        <a:rPr lang="en-ZA" sz="1600" u="none" strike="noStrike" dirty="0">
                          <a:effectLst/>
                        </a:rPr>
                        <a:t> </a:t>
                      </a:r>
                      <a:r>
                        <a:rPr lang="en-Z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Areas</a:t>
                      </a:r>
                      <a:endParaRPr lang="en-ZA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ZA" sz="1800" u="none" strike="noStrike" dirty="0">
                          <a:effectLst/>
                        </a:rPr>
                        <a:t> </a:t>
                      </a:r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ZA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ZA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ZA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6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66790"/>
                  </a:ext>
                </a:extLst>
              </a:tr>
              <a:tr h="307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 dirty="0">
                          <a:effectLst/>
                        </a:rPr>
                        <a:t>Percentage scored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u="none" strike="noStrike" dirty="0">
                          <a:effectLst/>
                        </a:rPr>
                        <a:t>83%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85%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90%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0252"/>
                  </a:ext>
                </a:extLst>
              </a:tr>
              <a:tr h="25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 dirty="0">
                          <a:effectLst/>
                        </a:rPr>
                        <a:t>Personnel Training and Certification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47%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51</a:t>
                      </a:r>
                      <a:r>
                        <a:rPr lang="en-ZA" sz="1600" u="none" strike="noStrike" dirty="0">
                          <a:effectLst/>
                        </a:rPr>
                        <a:t>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62%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06687"/>
                  </a:ext>
                </a:extLst>
              </a:tr>
              <a:tr h="308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 dirty="0">
                          <a:effectLst/>
                        </a:rPr>
                        <a:t>Physical Facility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u="none" strike="noStrike" dirty="0">
                          <a:effectLst/>
                        </a:rPr>
                        <a:t>93%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>
                          <a:effectLst/>
                        </a:rPr>
                        <a:t>94%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96%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77992"/>
                  </a:ext>
                </a:extLst>
              </a:tr>
              <a:tr h="246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>
                          <a:effectLst/>
                        </a:rPr>
                        <a:t>Safety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u="none" strike="noStrike">
                          <a:effectLst/>
                        </a:rPr>
                        <a:t>92%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>
                          <a:effectLst/>
                        </a:rPr>
                        <a:t>95%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98%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066927"/>
                  </a:ext>
                </a:extLst>
              </a:tr>
              <a:tr h="246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>
                          <a:effectLst/>
                        </a:rPr>
                        <a:t>Pre/testing Phase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u="none" strike="noStrike" dirty="0">
                          <a:effectLst/>
                        </a:rPr>
                        <a:t>90%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>
                          <a:effectLst/>
                        </a:rPr>
                        <a:t>93%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95%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93971"/>
                  </a:ext>
                </a:extLst>
              </a:tr>
              <a:tr h="246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>
                          <a:effectLst/>
                        </a:rPr>
                        <a:t>Testing Phase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u="none" strike="noStrike">
                          <a:effectLst/>
                        </a:rPr>
                        <a:t>87%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>
                          <a:effectLst/>
                        </a:rPr>
                        <a:t>90%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94%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43131"/>
                  </a:ext>
                </a:extLst>
              </a:tr>
              <a:tr h="242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 dirty="0">
                          <a:effectLst/>
                        </a:rPr>
                        <a:t>Post/testing Phase &amp; Documentation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u="none" strike="noStrike">
                          <a:effectLst/>
                        </a:rPr>
                        <a:t>87%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>
                          <a:effectLst/>
                        </a:rPr>
                        <a:t>92%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94%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36502"/>
                  </a:ext>
                </a:extLst>
              </a:tr>
              <a:tr h="246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b"/>
                      <a:r>
                        <a:rPr lang="en-ZA" sz="1600" u="none" strike="noStrike" dirty="0">
                          <a:effectLst/>
                        </a:rPr>
                        <a:t>External Quality Audit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ZA" sz="1600" u="none" strike="noStrike" dirty="0">
                          <a:effectLst/>
                        </a:rPr>
                        <a:t>88%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86%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ZA" sz="1600" u="none" strike="noStrike" dirty="0">
                          <a:effectLst/>
                        </a:rPr>
                        <a:t>93%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9084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3F1B6FA-1832-E2D5-93E2-6460738C8739}"/>
              </a:ext>
            </a:extLst>
          </p:cNvPr>
          <p:cNvSpPr txBox="1"/>
          <p:nvPr/>
        </p:nvSpPr>
        <p:spPr>
          <a:xfrm>
            <a:off x="203200" y="111760"/>
            <a:ext cx="83312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SPI-RT ASSESSMENTS – ASSESSMENT AREAS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D4675C-4339-5EF7-B5D7-0088590FE2E3}"/>
              </a:ext>
            </a:extLst>
          </p:cNvPr>
          <p:cNvSpPr/>
          <p:nvPr/>
        </p:nvSpPr>
        <p:spPr>
          <a:xfrm>
            <a:off x="701039" y="3799841"/>
            <a:ext cx="10972801" cy="535531"/>
          </a:xfrm>
          <a:prstGeom prst="rect">
            <a:avLst/>
          </a:prstGeom>
          <a:solidFill>
            <a:srgbClr val="005D00"/>
          </a:solidFill>
          <a:ln>
            <a:solidFill>
              <a:srgbClr val="005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Contributing factors that enhanced Section 1: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EBEC5B-5BA9-A1A3-2BF4-38B6CB55A42A}"/>
              </a:ext>
            </a:extLst>
          </p:cNvPr>
          <p:cNvSpPr/>
          <p:nvPr/>
        </p:nvSpPr>
        <p:spPr>
          <a:xfrm>
            <a:off x="548640" y="4396637"/>
            <a:ext cx="2540000" cy="13437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Coordination  and stakeholder engagement – inclusion and collaboration with </a:t>
            </a:r>
            <a:r>
              <a:rPr lang="en-ZA" dirty="0" err="1">
                <a:solidFill>
                  <a:schemeClr val="tx1"/>
                </a:solidFill>
              </a:rPr>
              <a:t>DoH</a:t>
            </a:r>
            <a:r>
              <a:rPr lang="en-ZA" dirty="0">
                <a:solidFill>
                  <a:schemeClr val="tx1"/>
                </a:solidFill>
              </a:rPr>
              <a:t>/DCS/DSP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BD8E59-F3C7-FEB3-78CB-9B172C604DFE}"/>
              </a:ext>
            </a:extLst>
          </p:cNvPr>
          <p:cNvSpPr/>
          <p:nvPr/>
        </p:nvSpPr>
        <p:spPr>
          <a:xfrm>
            <a:off x="3088640" y="4335373"/>
            <a:ext cx="2814320" cy="145064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Establishment and implementation of the Training and Certification Framework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0AEAE13-07DE-8B3E-69CF-201699ED780E}"/>
              </a:ext>
            </a:extLst>
          </p:cNvPr>
          <p:cNvSpPr/>
          <p:nvPr/>
        </p:nvSpPr>
        <p:spPr>
          <a:xfrm>
            <a:off x="5902960" y="4335373"/>
            <a:ext cx="2895600" cy="14050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Co-creation and coordinated rollout of the LMS – RTCQI modules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D9DFBD-3397-3CC8-A472-5C92752DB9A0}"/>
              </a:ext>
            </a:extLst>
          </p:cNvPr>
          <p:cNvSpPr/>
          <p:nvPr/>
        </p:nvSpPr>
        <p:spPr>
          <a:xfrm>
            <a:off x="8798561" y="4335373"/>
            <a:ext cx="2733038" cy="145064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Coordination and mentoring linked to National Tester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496703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PowerPoint presentation with slide number 2024.pptx" id="{2EBCC4FA-6864-4471-9455-E86B0B3DEC97}" vid="{FA4190A1-B180-42AA-9F90-81802E0B4F12}"/>
    </a:ext>
  </a:extLst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8E506C4FC0A419D26859592C8AD88" ma:contentTypeVersion="14" ma:contentTypeDescription="Create a new document." ma:contentTypeScope="" ma:versionID="f873f701b4327f60fed0948c5b86b030">
  <xsd:schema xmlns:xsd="http://www.w3.org/2001/XMLSchema" xmlns:xs="http://www.w3.org/2001/XMLSchema" xmlns:p="http://schemas.microsoft.com/office/2006/metadata/properties" xmlns:ns3="d371ba27-a096-4a96-90e2-bc68fa6a1642" xmlns:ns4="49424ad4-b36c-49e3-8dc4-5be9ca89f75e" targetNamespace="http://schemas.microsoft.com/office/2006/metadata/properties" ma:root="true" ma:fieldsID="4136c634e483c6c4820145375452afeb" ns3:_="" ns4:_="">
    <xsd:import namespace="d371ba27-a096-4a96-90e2-bc68fa6a1642"/>
    <xsd:import namespace="49424ad4-b36c-49e3-8dc4-5be9ca89f7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1ba27-a096-4a96-90e2-bc68fa6a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24ad4-b36c-49e3-8dc4-5be9ca89f7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BC5B0-EE71-4CF4-BCFE-569821E372CF}">
  <ds:schemaRefs>
    <ds:schemaRef ds:uri="http://schemas.microsoft.com/office/infopath/2007/PartnerControls"/>
    <ds:schemaRef ds:uri="http://purl.org/dc/terms/"/>
    <ds:schemaRef ds:uri="http://purl.org/dc/elements/1.1/"/>
    <ds:schemaRef ds:uri="d371ba27-a096-4a96-90e2-bc68fa6a1642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9424ad4-b36c-49e3-8dc4-5be9ca89f75e"/>
  </ds:schemaRefs>
</ds:datastoreItem>
</file>

<file path=customXml/itemProps2.xml><?xml version="1.0" encoding="utf-8"?>
<ds:datastoreItem xmlns:ds="http://schemas.openxmlformats.org/officeDocument/2006/customXml" ds:itemID="{8D91CB20-7D5B-4E2A-961C-BCABB49C7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1ba27-a096-4a96-90e2-bc68fa6a1642"/>
    <ds:schemaRef ds:uri="49424ad4-b36c-49e3-8dc4-5be9ca89f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5814A9-C3FA-4E16-8C56-861F1A82F6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411</Words>
  <Application>Microsoft Office PowerPoint</Application>
  <PresentationFormat>Widescreen</PresentationFormat>
  <Paragraphs>123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Times New Roman</vt:lpstr>
      <vt:lpstr>Verdana</vt:lpstr>
      <vt:lpstr>Wingdings</vt:lpstr>
      <vt:lpstr>Custom Design</vt:lpstr>
      <vt:lpstr>6_Custom Design</vt:lpstr>
      <vt:lpstr>14_Custom Design</vt:lpstr>
      <vt:lpstr>1_Custom Design</vt:lpstr>
      <vt:lpstr>2_Custom Design</vt:lpstr>
      <vt:lpstr>3_Custom Design</vt:lpstr>
      <vt:lpstr>8_Custom Design</vt:lpstr>
      <vt:lpstr>9_Custom Design</vt:lpstr>
      <vt:lpstr>4_Custom Design</vt:lpstr>
      <vt:lpstr>5_Custom Design</vt:lpstr>
      <vt:lpstr>12_Custom Design</vt:lpstr>
      <vt:lpstr>7_Custom Design</vt:lpstr>
      <vt:lpstr>think-cell Slide</vt:lpstr>
      <vt:lpstr>Rapid Test Continuous Quality Improvement  (RTCQI)    </vt:lpstr>
      <vt:lpstr>AGENDA </vt:lpstr>
      <vt:lpstr>TIMELINE </vt:lpstr>
      <vt:lpstr>RTCQI PROGRAMME OVERVIEW  </vt:lpstr>
      <vt:lpstr> </vt:lpstr>
      <vt:lpstr>PowerPoint Presentation</vt:lpstr>
      <vt:lpstr> </vt:lpstr>
      <vt:lpstr>PowerPoint Presentation</vt:lpstr>
      <vt:lpstr>PowerPoint Presentation</vt:lpstr>
      <vt:lpstr>THANK YOU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Alarice AZ. Marsh</dc:creator>
  <cp:lastModifiedBy>Alarice Marsh</cp:lastModifiedBy>
  <cp:revision>170</cp:revision>
  <dcterms:created xsi:type="dcterms:W3CDTF">2020-10-10T09:42:46Z</dcterms:created>
  <dcterms:modified xsi:type="dcterms:W3CDTF">2024-08-21T12:27:26Z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0x0101000B68E506C4FC0A419D26859592C8AD88</vt:lpwstr>
  </property>
</Properties>
</file>